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7" r:id="rId2"/>
    <p:sldId id="263" r:id="rId3"/>
    <p:sldId id="345" r:id="rId4"/>
    <p:sldId id="343" r:id="rId5"/>
    <p:sldId id="295" r:id="rId6"/>
    <p:sldId id="338" r:id="rId7"/>
    <p:sldId id="297" r:id="rId8"/>
    <p:sldId id="332" r:id="rId9"/>
    <p:sldId id="353" r:id="rId10"/>
    <p:sldId id="351" r:id="rId11"/>
    <p:sldId id="352" r:id="rId12"/>
    <p:sldId id="324" r:id="rId13"/>
    <p:sldId id="334" r:id="rId14"/>
    <p:sldId id="356" r:id="rId15"/>
    <p:sldId id="354" r:id="rId16"/>
    <p:sldId id="355" r:id="rId17"/>
    <p:sldId id="325" r:id="rId18"/>
    <p:sldId id="331" r:id="rId19"/>
    <p:sldId id="328" r:id="rId20"/>
    <p:sldId id="357" r:id="rId21"/>
    <p:sldId id="358" r:id="rId22"/>
    <p:sldId id="359" r:id="rId23"/>
    <p:sldId id="326" r:id="rId24"/>
    <p:sldId id="342" r:id="rId25"/>
    <p:sldId id="298" r:id="rId26"/>
    <p:sldId id="360" r:id="rId27"/>
    <p:sldId id="361" r:id="rId28"/>
    <p:sldId id="363" r:id="rId29"/>
    <p:sldId id="369" r:id="rId30"/>
    <p:sldId id="337" r:id="rId31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3090"/>
    <a:srgbClr val="B14CFE"/>
    <a:srgbClr val="E7C2E7"/>
    <a:srgbClr val="B149FF"/>
    <a:srgbClr val="DA97E7"/>
    <a:srgbClr val="B34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180" autoAdjust="0"/>
    <p:restoredTop sz="69394"/>
  </p:normalViewPr>
  <p:slideViewPr>
    <p:cSldViewPr snapToGrid="0">
      <p:cViewPr varScale="1">
        <p:scale>
          <a:sx n="66" d="100"/>
          <a:sy n="66" d="100"/>
        </p:scale>
        <p:origin x="1280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D09B911-7DA1-9744-A28A-3DB49DDA1A40}" type="doc">
      <dgm:prSet loTypeId="urn:microsoft.com/office/officeart/2005/8/layout/default" loCatId="" qsTypeId="urn:microsoft.com/office/officeart/2005/8/quickstyle/3D2" qsCatId="3D" csTypeId="urn:microsoft.com/office/officeart/2005/8/colors/colorful1" csCatId="colorful" phldr="1"/>
      <dgm:spPr/>
      <dgm:t>
        <a:bodyPr/>
        <a:lstStyle/>
        <a:p>
          <a:endParaRPr lang="es-ES"/>
        </a:p>
      </dgm:t>
    </dgm:pt>
    <dgm:pt modelId="{C5F02BEE-F591-7C4D-93B4-FD14AA77E221}">
      <dgm:prSet phldrT="[Texto]" custT="1"/>
      <dgm:spPr>
        <a:solidFill>
          <a:srgbClr val="7030A0"/>
        </a:solidFill>
      </dgm:spPr>
      <dgm:t>
        <a:bodyPr/>
        <a:lstStyle/>
        <a:p>
          <a:r>
            <a:rPr lang="es-E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1. Estado Nutricional</a:t>
          </a:r>
        </a:p>
      </dgm:t>
    </dgm:pt>
    <dgm:pt modelId="{3D1CBA8C-F66B-EE4B-ADA2-766FAB8C7649}" type="parTrans" cxnId="{C2812099-F993-7F44-9036-06CEF417002A}">
      <dgm:prSet/>
      <dgm:spPr/>
      <dgm:t>
        <a:bodyPr/>
        <a:lstStyle/>
        <a:p>
          <a:endParaRPr lang="es-ES" sz="2400" b="1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7EBBADA-A016-CD46-8879-6DEBC421393A}" type="sibTrans" cxnId="{C2812099-F993-7F44-9036-06CEF417002A}">
      <dgm:prSet/>
      <dgm:spPr/>
      <dgm:t>
        <a:bodyPr/>
        <a:lstStyle/>
        <a:p>
          <a:endParaRPr lang="es-ES" sz="2400" b="1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8F082DE-F549-2045-9FBD-E9A9DF345669}">
      <dgm:prSet phldrT="[Texto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s-ES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2. Requerimiento Nutricional</a:t>
          </a:r>
        </a:p>
      </dgm:t>
    </dgm:pt>
    <dgm:pt modelId="{E74C967E-4CC2-E54D-BE0D-679703702D7C}" type="parTrans" cxnId="{A061BC72-0738-9F4D-92CD-C1BB0643556B}">
      <dgm:prSet/>
      <dgm:spPr/>
      <dgm:t>
        <a:bodyPr/>
        <a:lstStyle/>
        <a:p>
          <a:endParaRPr lang="es-ES" sz="2400" b="1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627BE3E-36C5-414A-B9A7-935919A66756}" type="sibTrans" cxnId="{A061BC72-0738-9F4D-92CD-C1BB0643556B}">
      <dgm:prSet/>
      <dgm:spPr/>
      <dgm:t>
        <a:bodyPr/>
        <a:lstStyle/>
        <a:p>
          <a:endParaRPr lang="es-ES" sz="2400" b="1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2C42493-42CD-8949-BAA6-B835F76D44BA}">
      <dgm:prSet phldrT="[Texto]" custT="1"/>
      <dgm:spPr>
        <a:solidFill>
          <a:schemeClr val="bg2">
            <a:lumMod val="75000"/>
          </a:schemeClr>
        </a:solidFill>
      </dgm:spPr>
      <dgm:t>
        <a:bodyPr/>
        <a:lstStyle/>
        <a:p>
          <a:r>
            <a:rPr lang="es-ES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3. Aporte Nutricional</a:t>
          </a:r>
        </a:p>
      </dgm:t>
    </dgm:pt>
    <dgm:pt modelId="{4A8CE2BC-9FC2-B348-9FC8-84B79EA68D30}" type="parTrans" cxnId="{550078F8-FACD-5B45-9B8D-8670A5477647}">
      <dgm:prSet/>
      <dgm:spPr/>
      <dgm:t>
        <a:bodyPr/>
        <a:lstStyle/>
        <a:p>
          <a:endParaRPr lang="es-ES" sz="2400" b="1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201339B-3AAA-F947-B0AB-C3C0AC3B1DA1}" type="sibTrans" cxnId="{550078F8-FACD-5B45-9B8D-8670A5477647}">
      <dgm:prSet/>
      <dgm:spPr/>
      <dgm:t>
        <a:bodyPr/>
        <a:lstStyle/>
        <a:p>
          <a:endParaRPr lang="es-ES" sz="2400" b="1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8B1BE79-AA1E-874C-9FD6-C649C83A84F9}">
      <dgm:prSet phldrT="[Texto]" custT="1"/>
      <dgm:spPr>
        <a:solidFill>
          <a:srgbClr val="7030A0">
            <a:alpha val="62000"/>
          </a:srgbClr>
        </a:solidFill>
      </dgm:spPr>
      <dgm:t>
        <a:bodyPr/>
        <a:lstStyle/>
        <a:p>
          <a:r>
            <a:rPr lang="es-ES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4. Evidencia</a:t>
          </a:r>
        </a:p>
      </dgm:t>
    </dgm:pt>
    <dgm:pt modelId="{5F8DE55A-5D2C-7D4C-A299-0E4305412E7D}" type="parTrans" cxnId="{BFC8499C-1974-374E-A2C9-301A83DA6126}">
      <dgm:prSet/>
      <dgm:spPr/>
      <dgm:t>
        <a:bodyPr/>
        <a:lstStyle/>
        <a:p>
          <a:endParaRPr lang="es-ES" sz="2400" b="1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68363BA-60DF-E340-AC83-D17C0BDC84B5}" type="sibTrans" cxnId="{BFC8499C-1974-374E-A2C9-301A83DA6126}">
      <dgm:prSet/>
      <dgm:spPr/>
      <dgm:t>
        <a:bodyPr/>
        <a:lstStyle/>
        <a:p>
          <a:endParaRPr lang="es-ES" sz="2400" b="1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6BF1B46-CF04-8848-B5EC-667944827F51}" type="pres">
      <dgm:prSet presAssocID="{AD09B911-7DA1-9744-A28A-3DB49DDA1A40}" presName="diagram" presStyleCnt="0">
        <dgm:presLayoutVars>
          <dgm:dir/>
          <dgm:resizeHandles val="exact"/>
        </dgm:presLayoutVars>
      </dgm:prSet>
      <dgm:spPr/>
    </dgm:pt>
    <dgm:pt modelId="{5DFDA8A5-F068-7746-9278-781995522A44}" type="pres">
      <dgm:prSet presAssocID="{C5F02BEE-F591-7C4D-93B4-FD14AA77E221}" presName="node" presStyleLbl="node1" presStyleIdx="0" presStyleCnt="4">
        <dgm:presLayoutVars>
          <dgm:bulletEnabled val="1"/>
        </dgm:presLayoutVars>
      </dgm:prSet>
      <dgm:spPr/>
    </dgm:pt>
    <dgm:pt modelId="{00AF8341-1F10-6148-B62E-46BEF9C097A0}" type="pres">
      <dgm:prSet presAssocID="{C7EBBADA-A016-CD46-8879-6DEBC421393A}" presName="sibTrans" presStyleCnt="0"/>
      <dgm:spPr/>
    </dgm:pt>
    <dgm:pt modelId="{34434D6B-67FE-F04D-B859-22EC590463B4}" type="pres">
      <dgm:prSet presAssocID="{98F082DE-F549-2045-9FBD-E9A9DF345669}" presName="node" presStyleLbl="node1" presStyleIdx="1" presStyleCnt="4" custLinFactNeighborX="16540" custLinFactNeighborY="-3676">
        <dgm:presLayoutVars>
          <dgm:bulletEnabled val="1"/>
        </dgm:presLayoutVars>
      </dgm:prSet>
      <dgm:spPr/>
    </dgm:pt>
    <dgm:pt modelId="{4A17EF02-1578-D14F-89A3-672561C4C705}" type="pres">
      <dgm:prSet presAssocID="{C627BE3E-36C5-414A-B9A7-935919A66756}" presName="sibTrans" presStyleCnt="0"/>
      <dgm:spPr/>
    </dgm:pt>
    <dgm:pt modelId="{3DEAFB9A-0073-4240-98C2-CDA8FB438091}" type="pres">
      <dgm:prSet presAssocID="{62C42493-42CD-8949-BAA6-B835F76D44BA}" presName="node" presStyleLbl="node1" presStyleIdx="2" presStyleCnt="4">
        <dgm:presLayoutVars>
          <dgm:bulletEnabled val="1"/>
        </dgm:presLayoutVars>
      </dgm:prSet>
      <dgm:spPr/>
    </dgm:pt>
    <dgm:pt modelId="{DF06E26B-87DE-5945-86FE-B9ADA6618B5D}" type="pres">
      <dgm:prSet presAssocID="{8201339B-3AAA-F947-B0AB-C3C0AC3B1DA1}" presName="sibTrans" presStyleCnt="0"/>
      <dgm:spPr/>
    </dgm:pt>
    <dgm:pt modelId="{D29C9E9A-C035-7440-8A42-82B62138C35A}" type="pres">
      <dgm:prSet presAssocID="{98B1BE79-AA1E-874C-9FD6-C649C83A84F9}" presName="node" presStyleLbl="node1" presStyleIdx="3" presStyleCnt="4">
        <dgm:presLayoutVars>
          <dgm:bulletEnabled val="1"/>
        </dgm:presLayoutVars>
      </dgm:prSet>
      <dgm:spPr/>
    </dgm:pt>
  </dgm:ptLst>
  <dgm:cxnLst>
    <dgm:cxn modelId="{A061BC72-0738-9F4D-92CD-C1BB0643556B}" srcId="{AD09B911-7DA1-9744-A28A-3DB49DDA1A40}" destId="{98F082DE-F549-2045-9FBD-E9A9DF345669}" srcOrd="1" destOrd="0" parTransId="{E74C967E-4CC2-E54D-BE0D-679703702D7C}" sibTransId="{C627BE3E-36C5-414A-B9A7-935919A66756}"/>
    <dgm:cxn modelId="{BA2E6C89-2DF5-2B4A-ADB7-4695D447DBCF}" type="presOf" srcId="{98F082DE-F549-2045-9FBD-E9A9DF345669}" destId="{34434D6B-67FE-F04D-B859-22EC590463B4}" srcOrd="0" destOrd="0" presId="urn:microsoft.com/office/officeart/2005/8/layout/default"/>
    <dgm:cxn modelId="{C2812099-F993-7F44-9036-06CEF417002A}" srcId="{AD09B911-7DA1-9744-A28A-3DB49DDA1A40}" destId="{C5F02BEE-F591-7C4D-93B4-FD14AA77E221}" srcOrd="0" destOrd="0" parTransId="{3D1CBA8C-F66B-EE4B-ADA2-766FAB8C7649}" sibTransId="{C7EBBADA-A016-CD46-8879-6DEBC421393A}"/>
    <dgm:cxn modelId="{BFC8499C-1974-374E-A2C9-301A83DA6126}" srcId="{AD09B911-7DA1-9744-A28A-3DB49DDA1A40}" destId="{98B1BE79-AA1E-874C-9FD6-C649C83A84F9}" srcOrd="3" destOrd="0" parTransId="{5F8DE55A-5D2C-7D4C-A299-0E4305412E7D}" sibTransId="{B68363BA-60DF-E340-AC83-D17C0BDC84B5}"/>
    <dgm:cxn modelId="{30B5DAA7-D182-494A-B049-640D6FE5731A}" type="presOf" srcId="{98B1BE79-AA1E-874C-9FD6-C649C83A84F9}" destId="{D29C9E9A-C035-7440-8A42-82B62138C35A}" srcOrd="0" destOrd="0" presId="urn:microsoft.com/office/officeart/2005/8/layout/default"/>
    <dgm:cxn modelId="{5C1CD6BB-A54A-6B46-ACD3-9B7466283953}" type="presOf" srcId="{62C42493-42CD-8949-BAA6-B835F76D44BA}" destId="{3DEAFB9A-0073-4240-98C2-CDA8FB438091}" srcOrd="0" destOrd="0" presId="urn:microsoft.com/office/officeart/2005/8/layout/default"/>
    <dgm:cxn modelId="{9C8CC5E1-BDA6-2D41-8199-B1787A120FC9}" type="presOf" srcId="{C5F02BEE-F591-7C4D-93B4-FD14AA77E221}" destId="{5DFDA8A5-F068-7746-9278-781995522A44}" srcOrd="0" destOrd="0" presId="urn:microsoft.com/office/officeart/2005/8/layout/default"/>
    <dgm:cxn modelId="{DC06AFF2-D554-E645-899F-28CD21AD0F93}" type="presOf" srcId="{AD09B911-7DA1-9744-A28A-3DB49DDA1A40}" destId="{66BF1B46-CF04-8848-B5EC-667944827F51}" srcOrd="0" destOrd="0" presId="urn:microsoft.com/office/officeart/2005/8/layout/default"/>
    <dgm:cxn modelId="{550078F8-FACD-5B45-9B8D-8670A5477647}" srcId="{AD09B911-7DA1-9744-A28A-3DB49DDA1A40}" destId="{62C42493-42CD-8949-BAA6-B835F76D44BA}" srcOrd="2" destOrd="0" parTransId="{4A8CE2BC-9FC2-B348-9FC8-84B79EA68D30}" sibTransId="{8201339B-3AAA-F947-B0AB-C3C0AC3B1DA1}"/>
    <dgm:cxn modelId="{F5F8A1AC-6AB2-BD48-91EE-3155C4BA4B0F}" type="presParOf" srcId="{66BF1B46-CF04-8848-B5EC-667944827F51}" destId="{5DFDA8A5-F068-7746-9278-781995522A44}" srcOrd="0" destOrd="0" presId="urn:microsoft.com/office/officeart/2005/8/layout/default"/>
    <dgm:cxn modelId="{480ED851-8F0B-D749-80D9-A3A05E398A5F}" type="presParOf" srcId="{66BF1B46-CF04-8848-B5EC-667944827F51}" destId="{00AF8341-1F10-6148-B62E-46BEF9C097A0}" srcOrd="1" destOrd="0" presId="urn:microsoft.com/office/officeart/2005/8/layout/default"/>
    <dgm:cxn modelId="{ED66B36E-6030-5A42-83D7-25C5489F61D1}" type="presParOf" srcId="{66BF1B46-CF04-8848-B5EC-667944827F51}" destId="{34434D6B-67FE-F04D-B859-22EC590463B4}" srcOrd="2" destOrd="0" presId="urn:microsoft.com/office/officeart/2005/8/layout/default"/>
    <dgm:cxn modelId="{CD92FE06-43C2-5047-A752-6B40BBA52B32}" type="presParOf" srcId="{66BF1B46-CF04-8848-B5EC-667944827F51}" destId="{4A17EF02-1578-D14F-89A3-672561C4C705}" srcOrd="3" destOrd="0" presId="urn:microsoft.com/office/officeart/2005/8/layout/default"/>
    <dgm:cxn modelId="{1A478DBC-FEE9-BD40-B3E6-6A0DD293A0FE}" type="presParOf" srcId="{66BF1B46-CF04-8848-B5EC-667944827F51}" destId="{3DEAFB9A-0073-4240-98C2-CDA8FB438091}" srcOrd="4" destOrd="0" presId="urn:microsoft.com/office/officeart/2005/8/layout/default"/>
    <dgm:cxn modelId="{C7F85FCD-D98B-2E41-9C26-A1BC9C38CAFF}" type="presParOf" srcId="{66BF1B46-CF04-8848-B5EC-667944827F51}" destId="{DF06E26B-87DE-5945-86FE-B9ADA6618B5D}" srcOrd="5" destOrd="0" presId="urn:microsoft.com/office/officeart/2005/8/layout/default"/>
    <dgm:cxn modelId="{EE368AB4-8782-2348-9B88-7E1B9CE3A307}" type="presParOf" srcId="{66BF1B46-CF04-8848-B5EC-667944827F51}" destId="{D29C9E9A-C035-7440-8A42-82B62138C35A}" srcOrd="6" destOrd="0" presId="urn:microsoft.com/office/officeart/2005/8/layout/default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6935CE9-D639-9C4F-B4B0-5FB845C47CA1}" type="doc">
      <dgm:prSet loTypeId="urn:microsoft.com/office/officeart/2005/8/layout/radial3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s-ES_tradnl"/>
        </a:p>
      </dgm:t>
    </dgm:pt>
    <dgm:pt modelId="{7A205C6D-0B26-C649-B9E4-6C9EEF8FBA29}">
      <dgm:prSet phldrT="[Texto]" custT="1"/>
      <dgm:spPr>
        <a:solidFill>
          <a:schemeClr val="bg1">
            <a:lumMod val="95000"/>
          </a:schemeClr>
        </a:solidFill>
        <a:scene3d>
          <a:camera prst="orthographicFront"/>
          <a:lightRig rig="threePt" dir="t"/>
        </a:scene3d>
        <a:sp3d>
          <a:bevelT w="165100" prst="coolSlant"/>
        </a:sp3d>
      </dgm:spPr>
      <dgm:t>
        <a:bodyPr/>
        <a:lstStyle/>
        <a:p>
          <a:r>
            <a:rPr lang="es-ES_tradnl" sz="3200" b="1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rPr>
            <a:t>Desnutrición</a:t>
          </a:r>
        </a:p>
      </dgm:t>
    </dgm:pt>
    <dgm:pt modelId="{81C26848-C317-7549-AA92-638BDCD37687}" type="parTrans" cxnId="{AC111B75-34AF-0946-A135-D7E466EA27FB}">
      <dgm:prSet/>
      <dgm:spPr/>
      <dgm:t>
        <a:bodyPr/>
        <a:lstStyle/>
        <a:p>
          <a:endParaRPr lang="es-ES_tradnl"/>
        </a:p>
      </dgm:t>
    </dgm:pt>
    <dgm:pt modelId="{19117BA9-3110-2C47-ACCD-74A8DD221A4B}" type="sibTrans" cxnId="{AC111B75-34AF-0946-A135-D7E466EA27FB}">
      <dgm:prSet/>
      <dgm:spPr/>
      <dgm:t>
        <a:bodyPr/>
        <a:lstStyle/>
        <a:p>
          <a:endParaRPr lang="es-ES_tradnl"/>
        </a:p>
      </dgm:t>
    </dgm:pt>
    <dgm:pt modelId="{9453AEA9-96E5-7049-BBDB-F4CE7579FC46}">
      <dgm:prSet phldrT="[Texto]"/>
      <dgm:spPr>
        <a:solidFill>
          <a:srgbClr val="7030A0"/>
        </a:solidFill>
        <a:scene3d>
          <a:camera prst="orthographicFront"/>
          <a:lightRig rig="threePt" dir="t"/>
        </a:scene3d>
        <a:sp3d>
          <a:bevelT w="165100" prst="coolSlant"/>
        </a:sp3d>
      </dgm:spPr>
      <dgm:t>
        <a:bodyPr/>
        <a:lstStyle/>
        <a:p>
          <a:r>
            <a:rPr lang="es-ES_tradnl" dirty="0">
              <a:solidFill>
                <a:schemeClr val="bg1"/>
              </a:solidFill>
            </a:rPr>
            <a:t>Cáncer</a:t>
          </a:r>
        </a:p>
      </dgm:t>
    </dgm:pt>
    <dgm:pt modelId="{25FEE2FB-D201-4A49-9029-A8CFC8D4C044}" type="parTrans" cxnId="{6DECDF57-5738-5D4D-8919-F563739CFC9D}">
      <dgm:prSet/>
      <dgm:spPr/>
      <dgm:t>
        <a:bodyPr/>
        <a:lstStyle/>
        <a:p>
          <a:endParaRPr lang="es-ES_tradnl"/>
        </a:p>
      </dgm:t>
    </dgm:pt>
    <dgm:pt modelId="{1A192FC1-1C83-214E-A5D7-CE5526EFCBC3}" type="sibTrans" cxnId="{6DECDF57-5738-5D4D-8919-F563739CFC9D}">
      <dgm:prSet/>
      <dgm:spPr/>
      <dgm:t>
        <a:bodyPr/>
        <a:lstStyle/>
        <a:p>
          <a:endParaRPr lang="es-ES_tradnl"/>
        </a:p>
      </dgm:t>
    </dgm:pt>
    <dgm:pt modelId="{9E32CD6C-A38E-1B45-A356-0AAD95D83798}">
      <dgm:prSet phldrT="[Texto]"/>
      <dgm:spPr>
        <a:solidFill>
          <a:schemeClr val="bg2">
            <a:lumMod val="90000"/>
          </a:schemeClr>
        </a:solidFill>
        <a:scene3d>
          <a:camera prst="orthographicFront"/>
          <a:lightRig rig="threePt" dir="t"/>
        </a:scene3d>
        <a:sp3d>
          <a:bevelT w="165100" prst="coolSlant"/>
        </a:sp3d>
      </dgm:spPr>
      <dgm:t>
        <a:bodyPr/>
        <a:lstStyle/>
        <a:p>
          <a:r>
            <a:rPr lang="es-ES_tradnl" dirty="0"/>
            <a:t>Cirugía mayor</a:t>
          </a:r>
        </a:p>
      </dgm:t>
    </dgm:pt>
    <dgm:pt modelId="{9A6FE795-48A2-9043-8B78-9189415B5026}" type="parTrans" cxnId="{DAD6A74B-CD64-D246-AC4E-E84DAC0E343E}">
      <dgm:prSet/>
      <dgm:spPr/>
      <dgm:t>
        <a:bodyPr/>
        <a:lstStyle/>
        <a:p>
          <a:endParaRPr lang="es-ES_tradnl"/>
        </a:p>
      </dgm:t>
    </dgm:pt>
    <dgm:pt modelId="{E9DD4C5F-DA37-BB4E-A1C2-8F67D6248FF3}" type="sibTrans" cxnId="{DAD6A74B-CD64-D246-AC4E-E84DAC0E343E}">
      <dgm:prSet/>
      <dgm:spPr/>
      <dgm:t>
        <a:bodyPr/>
        <a:lstStyle/>
        <a:p>
          <a:endParaRPr lang="es-ES_tradnl"/>
        </a:p>
      </dgm:t>
    </dgm:pt>
    <dgm:pt modelId="{55F9618B-4504-DF47-BAF7-BD5F38346558}">
      <dgm:prSet phldrT="[Texto]"/>
      <dgm:spPr>
        <a:solidFill>
          <a:srgbClr val="5F3090">
            <a:alpha val="50000"/>
          </a:srgbClr>
        </a:solidFill>
        <a:scene3d>
          <a:camera prst="orthographicFront"/>
          <a:lightRig rig="threePt" dir="t"/>
        </a:scene3d>
        <a:sp3d>
          <a:bevelT w="165100" prst="coolSlant"/>
        </a:sp3d>
      </dgm:spPr>
      <dgm:t>
        <a:bodyPr/>
        <a:lstStyle/>
        <a:p>
          <a:r>
            <a:rPr lang="es-ES_tradnl" dirty="0"/>
            <a:t>Fractura de cadera</a:t>
          </a:r>
        </a:p>
      </dgm:t>
    </dgm:pt>
    <dgm:pt modelId="{C5BA0A03-2554-434D-A875-BA882357BF2D}" type="parTrans" cxnId="{EE50B165-319B-ED45-A521-D335A7E11596}">
      <dgm:prSet/>
      <dgm:spPr/>
      <dgm:t>
        <a:bodyPr/>
        <a:lstStyle/>
        <a:p>
          <a:endParaRPr lang="es-ES_tradnl"/>
        </a:p>
      </dgm:t>
    </dgm:pt>
    <dgm:pt modelId="{4E10C693-0CCC-014E-838E-6D3D09617BC4}" type="sibTrans" cxnId="{EE50B165-319B-ED45-A521-D335A7E11596}">
      <dgm:prSet/>
      <dgm:spPr/>
      <dgm:t>
        <a:bodyPr/>
        <a:lstStyle/>
        <a:p>
          <a:endParaRPr lang="es-ES_tradnl"/>
        </a:p>
      </dgm:t>
    </dgm:pt>
    <dgm:pt modelId="{F90456C4-3D93-344D-8FBA-3D3B48ADABAC}">
      <dgm:prSet phldrT="[Texto]"/>
      <dgm:spPr>
        <a:solidFill>
          <a:schemeClr val="bg2">
            <a:lumMod val="50000"/>
            <a:alpha val="76000"/>
          </a:schemeClr>
        </a:solidFill>
        <a:scene3d>
          <a:camera prst="orthographicFront"/>
          <a:lightRig rig="threePt" dir="t"/>
        </a:scene3d>
        <a:sp3d>
          <a:bevelT w="165100" prst="coolSlant"/>
        </a:sp3d>
      </dgm:spPr>
      <dgm:t>
        <a:bodyPr/>
        <a:lstStyle/>
        <a:p>
          <a:r>
            <a:rPr lang="es-ES_tradnl" dirty="0"/>
            <a:t>VIH</a:t>
          </a:r>
        </a:p>
      </dgm:t>
    </dgm:pt>
    <dgm:pt modelId="{91B45927-2173-064D-866D-41D4A5DF3C02}" type="parTrans" cxnId="{AA193E37-480E-3F4F-990A-190563BC6CAB}">
      <dgm:prSet/>
      <dgm:spPr/>
      <dgm:t>
        <a:bodyPr/>
        <a:lstStyle/>
        <a:p>
          <a:endParaRPr lang="es-ES_tradnl"/>
        </a:p>
      </dgm:t>
    </dgm:pt>
    <dgm:pt modelId="{956DD89C-A955-9B49-80F2-201BD0D478B4}" type="sibTrans" cxnId="{AA193E37-480E-3F4F-990A-190563BC6CAB}">
      <dgm:prSet/>
      <dgm:spPr/>
      <dgm:t>
        <a:bodyPr/>
        <a:lstStyle/>
        <a:p>
          <a:endParaRPr lang="es-ES_tradnl"/>
        </a:p>
      </dgm:t>
    </dgm:pt>
    <dgm:pt modelId="{33CEA37A-F04F-8D46-9DE6-CC94BD2502E2}" type="pres">
      <dgm:prSet presAssocID="{A6935CE9-D639-9C4F-B4B0-5FB845C47CA1}" presName="composite" presStyleCnt="0">
        <dgm:presLayoutVars>
          <dgm:chMax val="1"/>
          <dgm:dir/>
          <dgm:resizeHandles val="exact"/>
        </dgm:presLayoutVars>
      </dgm:prSet>
      <dgm:spPr/>
    </dgm:pt>
    <dgm:pt modelId="{95730CC8-86EC-B54B-B443-2CFFD720D040}" type="pres">
      <dgm:prSet presAssocID="{A6935CE9-D639-9C4F-B4B0-5FB845C47CA1}" presName="radial" presStyleCnt="0">
        <dgm:presLayoutVars>
          <dgm:animLvl val="ctr"/>
        </dgm:presLayoutVars>
      </dgm:prSet>
      <dgm:spPr/>
    </dgm:pt>
    <dgm:pt modelId="{7CCD5153-8B86-684C-BF4D-6999EBCA46E3}" type="pres">
      <dgm:prSet presAssocID="{7A205C6D-0B26-C649-B9E4-6C9EEF8FBA29}" presName="centerShape" presStyleLbl="vennNode1" presStyleIdx="0" presStyleCnt="5" custScaleX="138212" custScaleY="145900" custLinFactNeighborX="-692" custLinFactNeighborY="12099"/>
      <dgm:spPr/>
    </dgm:pt>
    <dgm:pt modelId="{D68C4A78-D3C1-6243-9899-BA46F77A6C7F}" type="pres">
      <dgm:prSet presAssocID="{9453AEA9-96E5-7049-BBDB-F4CE7579FC46}" presName="node" presStyleLbl="vennNode1" presStyleIdx="1" presStyleCnt="5" custScaleX="133172" custScaleY="132198" custRadScaleRad="146731" custRadScaleInc="-62189">
        <dgm:presLayoutVars>
          <dgm:bulletEnabled val="1"/>
        </dgm:presLayoutVars>
      </dgm:prSet>
      <dgm:spPr/>
    </dgm:pt>
    <dgm:pt modelId="{332C9EA4-ADAE-1D46-9E2C-7633E590B8C2}" type="pres">
      <dgm:prSet presAssocID="{9E32CD6C-A38E-1B45-A356-0AAD95D83798}" presName="node" presStyleLbl="vennNode1" presStyleIdx="2" presStyleCnt="5" custScaleX="135984" custScaleY="136300" custRadScaleRad="145658" custRadScaleInc="-35793">
        <dgm:presLayoutVars>
          <dgm:bulletEnabled val="1"/>
        </dgm:presLayoutVars>
      </dgm:prSet>
      <dgm:spPr/>
    </dgm:pt>
    <dgm:pt modelId="{3672F07E-810B-B641-8647-0292772BDEC6}" type="pres">
      <dgm:prSet presAssocID="{55F9618B-4504-DF47-BAF7-BD5F38346558}" presName="node" presStyleLbl="vennNode1" presStyleIdx="3" presStyleCnt="5" custScaleX="122600" custScaleY="119347" custRadScaleRad="163698" custRadScaleInc="-65241">
        <dgm:presLayoutVars>
          <dgm:bulletEnabled val="1"/>
        </dgm:presLayoutVars>
      </dgm:prSet>
      <dgm:spPr/>
    </dgm:pt>
    <dgm:pt modelId="{EFC6B374-3D7A-4546-B1E3-3F383F3E337C}" type="pres">
      <dgm:prSet presAssocID="{F90456C4-3D93-344D-8FBA-3D3B48ADABAC}" presName="node" presStyleLbl="vennNode1" presStyleIdx="4" presStyleCnt="5" custScaleX="124148" custScaleY="120248" custRadScaleRad="166839" custRadScaleInc="-34394">
        <dgm:presLayoutVars>
          <dgm:bulletEnabled val="1"/>
        </dgm:presLayoutVars>
      </dgm:prSet>
      <dgm:spPr/>
    </dgm:pt>
  </dgm:ptLst>
  <dgm:cxnLst>
    <dgm:cxn modelId="{CC841D0D-C5C8-5248-BA20-9E07D7F1DE2B}" type="presOf" srcId="{9453AEA9-96E5-7049-BBDB-F4CE7579FC46}" destId="{D68C4A78-D3C1-6243-9899-BA46F77A6C7F}" srcOrd="0" destOrd="0" presId="urn:microsoft.com/office/officeart/2005/8/layout/radial3"/>
    <dgm:cxn modelId="{FBA17732-2196-BD42-BB84-286D1F1C34A4}" type="presOf" srcId="{7A205C6D-0B26-C649-B9E4-6C9EEF8FBA29}" destId="{7CCD5153-8B86-684C-BF4D-6999EBCA46E3}" srcOrd="0" destOrd="0" presId="urn:microsoft.com/office/officeart/2005/8/layout/radial3"/>
    <dgm:cxn modelId="{AA193E37-480E-3F4F-990A-190563BC6CAB}" srcId="{7A205C6D-0B26-C649-B9E4-6C9EEF8FBA29}" destId="{F90456C4-3D93-344D-8FBA-3D3B48ADABAC}" srcOrd="3" destOrd="0" parTransId="{91B45927-2173-064D-866D-41D4A5DF3C02}" sibTransId="{956DD89C-A955-9B49-80F2-201BD0D478B4}"/>
    <dgm:cxn modelId="{58A54844-7AC5-8A43-9ADC-C1AFE5785668}" type="presOf" srcId="{55F9618B-4504-DF47-BAF7-BD5F38346558}" destId="{3672F07E-810B-B641-8647-0292772BDEC6}" srcOrd="0" destOrd="0" presId="urn:microsoft.com/office/officeart/2005/8/layout/radial3"/>
    <dgm:cxn modelId="{DAD6A74B-CD64-D246-AC4E-E84DAC0E343E}" srcId="{7A205C6D-0B26-C649-B9E4-6C9EEF8FBA29}" destId="{9E32CD6C-A38E-1B45-A356-0AAD95D83798}" srcOrd="1" destOrd="0" parTransId="{9A6FE795-48A2-9043-8B78-9189415B5026}" sibTransId="{E9DD4C5F-DA37-BB4E-A1C2-8F67D6248FF3}"/>
    <dgm:cxn modelId="{8170AD4E-20F9-704A-9A14-8054810AB660}" type="presOf" srcId="{F90456C4-3D93-344D-8FBA-3D3B48ADABAC}" destId="{EFC6B374-3D7A-4546-B1E3-3F383F3E337C}" srcOrd="0" destOrd="0" presId="urn:microsoft.com/office/officeart/2005/8/layout/radial3"/>
    <dgm:cxn modelId="{6DECDF57-5738-5D4D-8919-F563739CFC9D}" srcId="{7A205C6D-0B26-C649-B9E4-6C9EEF8FBA29}" destId="{9453AEA9-96E5-7049-BBDB-F4CE7579FC46}" srcOrd="0" destOrd="0" parTransId="{25FEE2FB-D201-4A49-9029-A8CFC8D4C044}" sibTransId="{1A192FC1-1C83-214E-A5D7-CE5526EFCBC3}"/>
    <dgm:cxn modelId="{7AED105A-9102-C141-B764-E7C9397B3F39}" type="presOf" srcId="{A6935CE9-D639-9C4F-B4B0-5FB845C47CA1}" destId="{33CEA37A-F04F-8D46-9DE6-CC94BD2502E2}" srcOrd="0" destOrd="0" presId="urn:microsoft.com/office/officeart/2005/8/layout/radial3"/>
    <dgm:cxn modelId="{EE50B165-319B-ED45-A521-D335A7E11596}" srcId="{7A205C6D-0B26-C649-B9E4-6C9EEF8FBA29}" destId="{55F9618B-4504-DF47-BAF7-BD5F38346558}" srcOrd="2" destOrd="0" parTransId="{C5BA0A03-2554-434D-A875-BA882357BF2D}" sibTransId="{4E10C693-0CCC-014E-838E-6D3D09617BC4}"/>
    <dgm:cxn modelId="{074DF274-6FFE-DD44-9E5A-36D38F1DA23A}" type="presOf" srcId="{9E32CD6C-A38E-1B45-A356-0AAD95D83798}" destId="{332C9EA4-ADAE-1D46-9E2C-7633E590B8C2}" srcOrd="0" destOrd="0" presId="urn:microsoft.com/office/officeart/2005/8/layout/radial3"/>
    <dgm:cxn modelId="{AC111B75-34AF-0946-A135-D7E466EA27FB}" srcId="{A6935CE9-D639-9C4F-B4B0-5FB845C47CA1}" destId="{7A205C6D-0B26-C649-B9E4-6C9EEF8FBA29}" srcOrd="0" destOrd="0" parTransId="{81C26848-C317-7549-AA92-638BDCD37687}" sibTransId="{19117BA9-3110-2C47-ACCD-74A8DD221A4B}"/>
    <dgm:cxn modelId="{DC82B83E-D238-E74E-8C9B-6C8922BACF45}" type="presParOf" srcId="{33CEA37A-F04F-8D46-9DE6-CC94BD2502E2}" destId="{95730CC8-86EC-B54B-B443-2CFFD720D040}" srcOrd="0" destOrd="0" presId="urn:microsoft.com/office/officeart/2005/8/layout/radial3"/>
    <dgm:cxn modelId="{D3746F59-9090-CF40-A2E2-63F60F68C865}" type="presParOf" srcId="{95730CC8-86EC-B54B-B443-2CFFD720D040}" destId="{7CCD5153-8B86-684C-BF4D-6999EBCA46E3}" srcOrd="0" destOrd="0" presId="urn:microsoft.com/office/officeart/2005/8/layout/radial3"/>
    <dgm:cxn modelId="{9F68CA5F-143F-9A4A-9A93-13315AE6B199}" type="presParOf" srcId="{95730CC8-86EC-B54B-B443-2CFFD720D040}" destId="{D68C4A78-D3C1-6243-9899-BA46F77A6C7F}" srcOrd="1" destOrd="0" presId="urn:microsoft.com/office/officeart/2005/8/layout/radial3"/>
    <dgm:cxn modelId="{9B25457D-B886-114B-8A67-A39EAB798526}" type="presParOf" srcId="{95730CC8-86EC-B54B-B443-2CFFD720D040}" destId="{332C9EA4-ADAE-1D46-9E2C-7633E590B8C2}" srcOrd="2" destOrd="0" presId="urn:microsoft.com/office/officeart/2005/8/layout/radial3"/>
    <dgm:cxn modelId="{CFBE350A-E37E-A14A-9F50-DE13B97C9470}" type="presParOf" srcId="{95730CC8-86EC-B54B-B443-2CFFD720D040}" destId="{3672F07E-810B-B641-8647-0292772BDEC6}" srcOrd="3" destOrd="0" presId="urn:microsoft.com/office/officeart/2005/8/layout/radial3"/>
    <dgm:cxn modelId="{C6FA3944-3D72-CE46-AE2F-F64756577EB4}" type="presParOf" srcId="{95730CC8-86EC-B54B-B443-2CFFD720D040}" destId="{EFC6B374-3D7A-4546-B1E3-3F383F3E337C}" srcOrd="4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8FCD142-C22F-0A41-A8CD-DC971884E4A3}" type="doc">
      <dgm:prSet loTypeId="urn:microsoft.com/office/officeart/2005/8/layout/matrix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30389381-95A6-614A-B2C6-94511458D6D5}">
      <dgm:prSet phldrT="[Texto]"/>
      <dgm:spPr>
        <a:solidFill>
          <a:schemeClr val="bg1"/>
        </a:solidFill>
        <a:scene3d>
          <a:camera prst="orthographicFront"/>
          <a:lightRig rig="threePt" dir="t"/>
        </a:scene3d>
        <a:sp3d>
          <a:bevelT w="139700" prst="cross"/>
        </a:sp3d>
      </dgm:spPr>
      <dgm:t>
        <a:bodyPr/>
        <a:lstStyle/>
        <a:p>
          <a:pPr algn="ctr"/>
          <a:r>
            <a:rPr lang="es-ES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Desnutrición</a:t>
          </a:r>
        </a:p>
      </dgm:t>
    </dgm:pt>
    <dgm:pt modelId="{F730EA3A-7698-1243-8725-5EBA51587D2A}" type="parTrans" cxnId="{141B90AE-F3D4-9045-AA1B-9817C8C5E611}">
      <dgm:prSet/>
      <dgm:spPr/>
      <dgm:t>
        <a:bodyPr/>
        <a:lstStyle/>
        <a:p>
          <a:pPr algn="ctr"/>
          <a:endParaRPr lang="es-ES"/>
        </a:p>
      </dgm:t>
    </dgm:pt>
    <dgm:pt modelId="{C6A0775E-0805-BA4A-9ABE-646C774B2C08}" type="sibTrans" cxnId="{141B90AE-F3D4-9045-AA1B-9817C8C5E611}">
      <dgm:prSet/>
      <dgm:spPr/>
      <dgm:t>
        <a:bodyPr/>
        <a:lstStyle/>
        <a:p>
          <a:pPr algn="ctr"/>
          <a:endParaRPr lang="es-ES"/>
        </a:p>
      </dgm:t>
    </dgm:pt>
    <dgm:pt modelId="{5EB27E19-B67E-A141-9DD4-4CDAC3346AD7}">
      <dgm:prSet phldrT="[Texto]" custT="1"/>
      <dgm:spPr>
        <a:solidFill>
          <a:srgbClr val="5F3090"/>
        </a:solidFill>
        <a:effectLst>
          <a:innerShdw blurRad="63500" dist="50800" dir="16200000">
            <a:prstClr val="black">
              <a:alpha val="50000"/>
            </a:prstClr>
          </a:innerShdw>
        </a:effectLst>
        <a:scene3d>
          <a:camera prst="orthographicFront"/>
          <a:lightRig rig="threePt" dir="t"/>
        </a:scene3d>
        <a:sp3d>
          <a:bevelT prst="slope"/>
        </a:sp3d>
      </dgm:spPr>
      <dgm:t>
        <a:bodyPr/>
        <a:lstStyle/>
        <a:p>
          <a:pPr algn="ctr"/>
          <a:r>
            <a:rPr lang="es-ES" sz="23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Respuesta inflamatoria</a:t>
          </a:r>
        </a:p>
        <a:p>
          <a:pPr algn="ctr"/>
          <a:r>
            <a:rPr lang="es-ES" sz="23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IL 1 – IL 6 - FNT</a:t>
          </a:r>
        </a:p>
      </dgm:t>
    </dgm:pt>
    <dgm:pt modelId="{3AA400A7-4DCF-D248-A5E9-3189D21C01C3}" type="parTrans" cxnId="{E64D0055-DC1E-8B4C-8093-0EC1C2752556}">
      <dgm:prSet/>
      <dgm:spPr/>
      <dgm:t>
        <a:bodyPr/>
        <a:lstStyle/>
        <a:p>
          <a:pPr algn="ctr"/>
          <a:endParaRPr lang="es-ES"/>
        </a:p>
      </dgm:t>
    </dgm:pt>
    <dgm:pt modelId="{BD2017EC-81EF-EF4F-881F-4AA71A802988}" type="sibTrans" cxnId="{E64D0055-DC1E-8B4C-8093-0EC1C2752556}">
      <dgm:prSet/>
      <dgm:spPr/>
      <dgm:t>
        <a:bodyPr/>
        <a:lstStyle/>
        <a:p>
          <a:pPr algn="ctr"/>
          <a:endParaRPr lang="es-ES"/>
        </a:p>
      </dgm:t>
    </dgm:pt>
    <dgm:pt modelId="{C9475A4C-064C-ED4C-9C3D-51C1A10BE91E}">
      <dgm:prSet phldrT="[Texto]" custT="1"/>
      <dgm:spPr>
        <a:solidFill>
          <a:schemeClr val="bg1">
            <a:lumMod val="85000"/>
          </a:schemeClr>
        </a:solidFill>
        <a:scene3d>
          <a:camera prst="orthographicFront"/>
          <a:lightRig rig="threePt" dir="t"/>
        </a:scene3d>
        <a:sp3d>
          <a:bevelT prst="slope"/>
        </a:sp3d>
      </dgm:spPr>
      <dgm:t>
        <a:bodyPr/>
        <a:lstStyle/>
        <a:p>
          <a:pPr algn="ctr"/>
          <a:r>
            <a:rPr lang="es-ES" sz="23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Catabolismo proteico</a:t>
          </a:r>
        </a:p>
        <a:p>
          <a:pPr algn="ctr"/>
          <a:r>
            <a:rPr lang="es-ES" sz="23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Resistencia a la insulina</a:t>
          </a:r>
        </a:p>
      </dgm:t>
    </dgm:pt>
    <dgm:pt modelId="{7E21A9F6-B7A2-3E4E-AF1D-4575EBA90EE9}" type="parTrans" cxnId="{7FB387AC-DBAB-5B4B-8329-63E9E6CD6DDB}">
      <dgm:prSet/>
      <dgm:spPr/>
      <dgm:t>
        <a:bodyPr/>
        <a:lstStyle/>
        <a:p>
          <a:pPr algn="ctr"/>
          <a:endParaRPr lang="es-ES"/>
        </a:p>
      </dgm:t>
    </dgm:pt>
    <dgm:pt modelId="{AD66A25A-74F6-064B-ADB9-87C19A10FB17}" type="sibTrans" cxnId="{7FB387AC-DBAB-5B4B-8329-63E9E6CD6DDB}">
      <dgm:prSet/>
      <dgm:spPr/>
      <dgm:t>
        <a:bodyPr/>
        <a:lstStyle/>
        <a:p>
          <a:pPr algn="ctr"/>
          <a:endParaRPr lang="es-ES"/>
        </a:p>
      </dgm:t>
    </dgm:pt>
    <dgm:pt modelId="{4E5270A8-F5CB-5A45-960B-0759DA86FE7F}">
      <dgm:prSet phldrT="[Texto]" custT="1"/>
      <dgm:spPr>
        <a:solidFill>
          <a:schemeClr val="bg2">
            <a:lumMod val="75000"/>
            <a:alpha val="50000"/>
          </a:schemeClr>
        </a:solidFill>
        <a:scene3d>
          <a:camera prst="orthographicFront"/>
          <a:lightRig rig="threePt" dir="t"/>
        </a:scene3d>
        <a:sp3d>
          <a:bevelT prst="slope"/>
        </a:sp3d>
      </dgm:spPr>
      <dgm:t>
        <a:bodyPr/>
        <a:lstStyle/>
        <a:p>
          <a:pPr algn="ctr"/>
          <a:r>
            <a:rPr lang="es-ES" sz="23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Ayuno </a:t>
          </a:r>
          <a:r>
            <a:rPr lang="es-ES" sz="23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perioperatorio</a:t>
          </a:r>
          <a:endParaRPr lang="es-ES" sz="230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  <a:p>
          <a:pPr algn="ctr"/>
          <a:r>
            <a:rPr lang="es-ES" sz="23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Baja ingesta</a:t>
          </a:r>
        </a:p>
        <a:p>
          <a:pPr algn="ctr"/>
          <a:r>
            <a:rPr lang="es-ES" sz="23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Trauma quirúrgico</a:t>
          </a:r>
        </a:p>
        <a:p>
          <a:pPr algn="ctr"/>
          <a:endParaRPr lang="es-ES" sz="1700" dirty="0"/>
        </a:p>
      </dgm:t>
    </dgm:pt>
    <dgm:pt modelId="{6E6CA21F-7744-334E-B2DA-307110960F7B}" type="parTrans" cxnId="{C0016666-E40E-DF41-B9B1-6D04F419AD95}">
      <dgm:prSet/>
      <dgm:spPr/>
      <dgm:t>
        <a:bodyPr/>
        <a:lstStyle/>
        <a:p>
          <a:pPr algn="ctr"/>
          <a:endParaRPr lang="es-ES"/>
        </a:p>
      </dgm:t>
    </dgm:pt>
    <dgm:pt modelId="{370ECDC9-BADD-3C44-A2B3-744DBB832D76}" type="sibTrans" cxnId="{C0016666-E40E-DF41-B9B1-6D04F419AD95}">
      <dgm:prSet/>
      <dgm:spPr/>
      <dgm:t>
        <a:bodyPr/>
        <a:lstStyle/>
        <a:p>
          <a:pPr algn="ctr"/>
          <a:endParaRPr lang="es-ES"/>
        </a:p>
      </dgm:t>
    </dgm:pt>
    <dgm:pt modelId="{3D106340-85E7-4D46-9A26-7E5CE2BBE4C7}">
      <dgm:prSet phldrT="[Texto]" custT="1"/>
      <dgm:spPr>
        <a:solidFill>
          <a:srgbClr val="5F3090">
            <a:alpha val="50000"/>
          </a:srgbClr>
        </a:solidFill>
        <a:scene3d>
          <a:camera prst="orthographicFront"/>
          <a:lightRig rig="threePt" dir="t"/>
        </a:scene3d>
        <a:sp3d>
          <a:bevelT prst="slope"/>
        </a:sp3d>
      </dgm:spPr>
      <dgm:t>
        <a:bodyPr/>
        <a:lstStyle/>
        <a:p>
          <a:pPr algn="ctr"/>
          <a:r>
            <a:rPr lang="es-ES" sz="23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Hiperglucemia</a:t>
          </a:r>
        </a:p>
        <a:p>
          <a:pPr algn="ctr"/>
          <a:r>
            <a:rPr lang="es-ES" sz="23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Pérdida masa muscular</a:t>
          </a:r>
        </a:p>
      </dgm:t>
    </dgm:pt>
    <dgm:pt modelId="{455F587C-815E-3A4D-8C23-2963D72FAEB4}" type="parTrans" cxnId="{24A51784-1525-F64C-8ABB-3D103BC68B9A}">
      <dgm:prSet/>
      <dgm:spPr/>
      <dgm:t>
        <a:bodyPr/>
        <a:lstStyle/>
        <a:p>
          <a:pPr algn="ctr"/>
          <a:endParaRPr lang="es-ES"/>
        </a:p>
      </dgm:t>
    </dgm:pt>
    <dgm:pt modelId="{B7CE9350-A030-E749-9132-43415F9CFA64}" type="sibTrans" cxnId="{24A51784-1525-F64C-8ABB-3D103BC68B9A}">
      <dgm:prSet/>
      <dgm:spPr/>
      <dgm:t>
        <a:bodyPr/>
        <a:lstStyle/>
        <a:p>
          <a:pPr algn="ctr"/>
          <a:endParaRPr lang="es-ES"/>
        </a:p>
      </dgm:t>
    </dgm:pt>
    <dgm:pt modelId="{75FCC2FD-DE61-2042-A78F-8C6695F4D192}" type="pres">
      <dgm:prSet presAssocID="{E8FCD142-C22F-0A41-A8CD-DC971884E4A3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442F3DE9-E09D-824B-8D17-9F7592D4A1D1}" type="pres">
      <dgm:prSet presAssocID="{E8FCD142-C22F-0A41-A8CD-DC971884E4A3}" presName="matrix" presStyleCnt="0"/>
      <dgm:spPr/>
    </dgm:pt>
    <dgm:pt modelId="{172FA17F-6C5C-7A48-ABE0-7A6EBCD455D4}" type="pres">
      <dgm:prSet presAssocID="{E8FCD142-C22F-0A41-A8CD-DC971884E4A3}" presName="tile1" presStyleLbl="node1" presStyleIdx="0" presStyleCnt="4" custLinFactNeighborY="1192"/>
      <dgm:spPr/>
    </dgm:pt>
    <dgm:pt modelId="{FEE53A6E-866B-8F49-B6D0-908509BD853E}" type="pres">
      <dgm:prSet presAssocID="{E8FCD142-C22F-0A41-A8CD-DC971884E4A3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545EE76F-6C98-F340-B873-C04EB0613892}" type="pres">
      <dgm:prSet presAssocID="{E8FCD142-C22F-0A41-A8CD-DC971884E4A3}" presName="tile2" presStyleLbl="node1" presStyleIdx="1" presStyleCnt="4" custLinFactNeighborX="-536" custLinFactNeighborY="-530"/>
      <dgm:spPr/>
    </dgm:pt>
    <dgm:pt modelId="{DFB90784-1ECE-CE44-AF7D-01354B60D74A}" type="pres">
      <dgm:prSet presAssocID="{E8FCD142-C22F-0A41-A8CD-DC971884E4A3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6883850E-D046-1141-87A7-9CCFEE8CB973}" type="pres">
      <dgm:prSet presAssocID="{E8FCD142-C22F-0A41-A8CD-DC971884E4A3}" presName="tile3" presStyleLbl="node1" presStyleIdx="2" presStyleCnt="4"/>
      <dgm:spPr/>
    </dgm:pt>
    <dgm:pt modelId="{672CAED1-86F9-F545-B2F4-6BEE0522B911}" type="pres">
      <dgm:prSet presAssocID="{E8FCD142-C22F-0A41-A8CD-DC971884E4A3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1AAEDE1-D966-1843-A045-C38132E5B300}" type="pres">
      <dgm:prSet presAssocID="{E8FCD142-C22F-0A41-A8CD-DC971884E4A3}" presName="tile4" presStyleLbl="node1" presStyleIdx="3" presStyleCnt="4"/>
      <dgm:spPr/>
    </dgm:pt>
    <dgm:pt modelId="{0196A3E4-E2F1-A847-93BB-C4CCFBCEBFF5}" type="pres">
      <dgm:prSet presAssocID="{E8FCD142-C22F-0A41-A8CD-DC971884E4A3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8B402484-FE51-8448-9694-5F31F59A4D56}" type="pres">
      <dgm:prSet presAssocID="{E8FCD142-C22F-0A41-A8CD-DC971884E4A3}" presName="centerTile" presStyleLbl="fgShp" presStyleIdx="0" presStyleCnt="1" custScaleX="102288" custScaleY="68819" custLinFactNeighborX="-735" custLinFactNeighborY="1703">
        <dgm:presLayoutVars>
          <dgm:chMax val="0"/>
          <dgm:chPref val="0"/>
        </dgm:presLayoutVars>
      </dgm:prSet>
      <dgm:spPr/>
    </dgm:pt>
  </dgm:ptLst>
  <dgm:cxnLst>
    <dgm:cxn modelId="{69E5D202-7387-064F-90FC-2E02004BFE9B}" type="presOf" srcId="{E8FCD142-C22F-0A41-A8CD-DC971884E4A3}" destId="{75FCC2FD-DE61-2042-A78F-8C6695F4D192}" srcOrd="0" destOrd="0" presId="urn:microsoft.com/office/officeart/2005/8/layout/matrix1"/>
    <dgm:cxn modelId="{2F297909-9A6F-1442-9EAF-CA8134A76289}" type="presOf" srcId="{3D106340-85E7-4D46-9A26-7E5CE2BBE4C7}" destId="{51AAEDE1-D966-1843-A045-C38132E5B300}" srcOrd="0" destOrd="0" presId="urn:microsoft.com/office/officeart/2005/8/layout/matrix1"/>
    <dgm:cxn modelId="{80CE8441-B2F4-CF4C-A43D-951B3455E25B}" type="presOf" srcId="{4E5270A8-F5CB-5A45-960B-0759DA86FE7F}" destId="{672CAED1-86F9-F545-B2F4-6BEE0522B911}" srcOrd="1" destOrd="0" presId="urn:microsoft.com/office/officeart/2005/8/layout/matrix1"/>
    <dgm:cxn modelId="{E64D0055-DC1E-8B4C-8093-0EC1C2752556}" srcId="{30389381-95A6-614A-B2C6-94511458D6D5}" destId="{5EB27E19-B67E-A141-9DD4-4CDAC3346AD7}" srcOrd="0" destOrd="0" parTransId="{3AA400A7-4DCF-D248-A5E9-3189D21C01C3}" sibTransId="{BD2017EC-81EF-EF4F-881F-4AA71A802988}"/>
    <dgm:cxn modelId="{C0016666-E40E-DF41-B9B1-6D04F419AD95}" srcId="{30389381-95A6-614A-B2C6-94511458D6D5}" destId="{4E5270A8-F5CB-5A45-960B-0759DA86FE7F}" srcOrd="2" destOrd="0" parTransId="{6E6CA21F-7744-334E-B2DA-307110960F7B}" sibTransId="{370ECDC9-BADD-3C44-A2B3-744DBB832D76}"/>
    <dgm:cxn modelId="{EEA7B168-69C9-C540-9B0E-9807DD672FB8}" type="presOf" srcId="{4E5270A8-F5CB-5A45-960B-0759DA86FE7F}" destId="{6883850E-D046-1141-87A7-9CCFEE8CB973}" srcOrd="0" destOrd="0" presId="urn:microsoft.com/office/officeart/2005/8/layout/matrix1"/>
    <dgm:cxn modelId="{27F7B67E-FD1C-474B-B667-2D108221B137}" type="presOf" srcId="{5EB27E19-B67E-A141-9DD4-4CDAC3346AD7}" destId="{172FA17F-6C5C-7A48-ABE0-7A6EBCD455D4}" srcOrd="0" destOrd="0" presId="urn:microsoft.com/office/officeart/2005/8/layout/matrix1"/>
    <dgm:cxn modelId="{24A51784-1525-F64C-8ABB-3D103BC68B9A}" srcId="{30389381-95A6-614A-B2C6-94511458D6D5}" destId="{3D106340-85E7-4D46-9A26-7E5CE2BBE4C7}" srcOrd="3" destOrd="0" parTransId="{455F587C-815E-3A4D-8C23-2963D72FAEB4}" sibTransId="{B7CE9350-A030-E749-9132-43415F9CFA64}"/>
    <dgm:cxn modelId="{EF40B696-8432-A540-854C-7509D59110F9}" type="presOf" srcId="{5EB27E19-B67E-A141-9DD4-4CDAC3346AD7}" destId="{FEE53A6E-866B-8F49-B6D0-908509BD853E}" srcOrd="1" destOrd="0" presId="urn:microsoft.com/office/officeart/2005/8/layout/matrix1"/>
    <dgm:cxn modelId="{44A4BB96-37AD-FA45-83AB-940204266A32}" type="presOf" srcId="{30389381-95A6-614A-B2C6-94511458D6D5}" destId="{8B402484-FE51-8448-9694-5F31F59A4D56}" srcOrd="0" destOrd="0" presId="urn:microsoft.com/office/officeart/2005/8/layout/matrix1"/>
    <dgm:cxn modelId="{334C57A7-B9C3-3443-8414-33B09FFE88B2}" type="presOf" srcId="{C9475A4C-064C-ED4C-9C3D-51C1A10BE91E}" destId="{DFB90784-1ECE-CE44-AF7D-01354B60D74A}" srcOrd="1" destOrd="0" presId="urn:microsoft.com/office/officeart/2005/8/layout/matrix1"/>
    <dgm:cxn modelId="{7FB387AC-DBAB-5B4B-8329-63E9E6CD6DDB}" srcId="{30389381-95A6-614A-B2C6-94511458D6D5}" destId="{C9475A4C-064C-ED4C-9C3D-51C1A10BE91E}" srcOrd="1" destOrd="0" parTransId="{7E21A9F6-B7A2-3E4E-AF1D-4575EBA90EE9}" sibTransId="{AD66A25A-74F6-064B-ADB9-87C19A10FB17}"/>
    <dgm:cxn modelId="{141B90AE-F3D4-9045-AA1B-9817C8C5E611}" srcId="{E8FCD142-C22F-0A41-A8CD-DC971884E4A3}" destId="{30389381-95A6-614A-B2C6-94511458D6D5}" srcOrd="0" destOrd="0" parTransId="{F730EA3A-7698-1243-8725-5EBA51587D2A}" sibTransId="{C6A0775E-0805-BA4A-9ABE-646C774B2C08}"/>
    <dgm:cxn modelId="{937282BB-BB3F-9745-BEB4-2D7B856DC57B}" type="presOf" srcId="{3D106340-85E7-4D46-9A26-7E5CE2BBE4C7}" destId="{0196A3E4-E2F1-A847-93BB-C4CCFBCEBFF5}" srcOrd="1" destOrd="0" presId="urn:microsoft.com/office/officeart/2005/8/layout/matrix1"/>
    <dgm:cxn modelId="{8EDD35C6-829B-8D45-8FF6-1770A77DDC98}" type="presOf" srcId="{C9475A4C-064C-ED4C-9C3D-51C1A10BE91E}" destId="{545EE76F-6C98-F340-B873-C04EB0613892}" srcOrd="0" destOrd="0" presId="urn:microsoft.com/office/officeart/2005/8/layout/matrix1"/>
    <dgm:cxn modelId="{6D1A1DF9-C642-A745-9DB8-11147BAE9B3E}" type="presParOf" srcId="{75FCC2FD-DE61-2042-A78F-8C6695F4D192}" destId="{442F3DE9-E09D-824B-8D17-9F7592D4A1D1}" srcOrd="0" destOrd="0" presId="urn:microsoft.com/office/officeart/2005/8/layout/matrix1"/>
    <dgm:cxn modelId="{224AFBAD-6966-614F-926C-1EFE6DB9A767}" type="presParOf" srcId="{442F3DE9-E09D-824B-8D17-9F7592D4A1D1}" destId="{172FA17F-6C5C-7A48-ABE0-7A6EBCD455D4}" srcOrd="0" destOrd="0" presId="urn:microsoft.com/office/officeart/2005/8/layout/matrix1"/>
    <dgm:cxn modelId="{F83A272C-2A6D-EA47-9FF5-B9876D75BD17}" type="presParOf" srcId="{442F3DE9-E09D-824B-8D17-9F7592D4A1D1}" destId="{FEE53A6E-866B-8F49-B6D0-908509BD853E}" srcOrd="1" destOrd="0" presId="urn:microsoft.com/office/officeart/2005/8/layout/matrix1"/>
    <dgm:cxn modelId="{1F4C9B2D-A823-6246-98E0-0D76D28C1B94}" type="presParOf" srcId="{442F3DE9-E09D-824B-8D17-9F7592D4A1D1}" destId="{545EE76F-6C98-F340-B873-C04EB0613892}" srcOrd="2" destOrd="0" presId="urn:microsoft.com/office/officeart/2005/8/layout/matrix1"/>
    <dgm:cxn modelId="{CE74A3C0-C3A4-1449-AE7B-E647F59D836D}" type="presParOf" srcId="{442F3DE9-E09D-824B-8D17-9F7592D4A1D1}" destId="{DFB90784-1ECE-CE44-AF7D-01354B60D74A}" srcOrd="3" destOrd="0" presId="urn:microsoft.com/office/officeart/2005/8/layout/matrix1"/>
    <dgm:cxn modelId="{F669CB36-418E-9B4D-99F5-8EBF47D1E546}" type="presParOf" srcId="{442F3DE9-E09D-824B-8D17-9F7592D4A1D1}" destId="{6883850E-D046-1141-87A7-9CCFEE8CB973}" srcOrd="4" destOrd="0" presId="urn:microsoft.com/office/officeart/2005/8/layout/matrix1"/>
    <dgm:cxn modelId="{E6056084-A634-C946-9F6E-37E495D66B58}" type="presParOf" srcId="{442F3DE9-E09D-824B-8D17-9F7592D4A1D1}" destId="{672CAED1-86F9-F545-B2F4-6BEE0522B911}" srcOrd="5" destOrd="0" presId="urn:microsoft.com/office/officeart/2005/8/layout/matrix1"/>
    <dgm:cxn modelId="{A8C87323-CDF1-D941-9653-1134A60B2E5A}" type="presParOf" srcId="{442F3DE9-E09D-824B-8D17-9F7592D4A1D1}" destId="{51AAEDE1-D966-1843-A045-C38132E5B300}" srcOrd="6" destOrd="0" presId="urn:microsoft.com/office/officeart/2005/8/layout/matrix1"/>
    <dgm:cxn modelId="{BA62E8F1-4FBD-9745-B3B5-667881B60865}" type="presParOf" srcId="{442F3DE9-E09D-824B-8D17-9F7592D4A1D1}" destId="{0196A3E4-E2F1-A847-93BB-C4CCFBCEBFF5}" srcOrd="7" destOrd="0" presId="urn:microsoft.com/office/officeart/2005/8/layout/matrix1"/>
    <dgm:cxn modelId="{F68C6A49-8417-3247-8EE4-8089C037A372}" type="presParOf" srcId="{75FCC2FD-DE61-2042-A78F-8C6695F4D192}" destId="{8B402484-FE51-8448-9694-5F31F59A4D56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8FCD142-C22F-0A41-A8CD-DC971884E4A3}" type="doc">
      <dgm:prSet loTypeId="urn:microsoft.com/office/officeart/2005/8/layout/matrix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30389381-95A6-614A-B2C6-94511458D6D5}">
      <dgm:prSet phldrT="[Texto]" custT="1"/>
      <dgm:spPr>
        <a:solidFill>
          <a:schemeClr val="bg1"/>
        </a:solidFill>
        <a:scene3d>
          <a:camera prst="orthographicFront"/>
          <a:lightRig rig="threePt" dir="t"/>
        </a:scene3d>
        <a:sp3d>
          <a:bevelT w="139700" prst="cross"/>
        </a:sp3d>
      </dgm:spPr>
      <dgm:t>
        <a:bodyPr/>
        <a:lstStyle/>
        <a:p>
          <a:r>
            <a:rPr lang="es-ES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Desnutrición + Edad</a:t>
          </a:r>
        </a:p>
      </dgm:t>
    </dgm:pt>
    <dgm:pt modelId="{F730EA3A-7698-1243-8725-5EBA51587D2A}" type="parTrans" cxnId="{141B90AE-F3D4-9045-AA1B-9817C8C5E611}">
      <dgm:prSet/>
      <dgm:spPr/>
      <dgm:t>
        <a:bodyPr/>
        <a:lstStyle/>
        <a:p>
          <a:endParaRPr lang="es-ES"/>
        </a:p>
      </dgm:t>
    </dgm:pt>
    <dgm:pt modelId="{C6A0775E-0805-BA4A-9ABE-646C774B2C08}" type="sibTrans" cxnId="{141B90AE-F3D4-9045-AA1B-9817C8C5E611}">
      <dgm:prSet/>
      <dgm:spPr/>
      <dgm:t>
        <a:bodyPr/>
        <a:lstStyle/>
        <a:p>
          <a:endParaRPr lang="es-ES"/>
        </a:p>
      </dgm:t>
    </dgm:pt>
    <dgm:pt modelId="{5EB27E19-B67E-A141-9DD4-4CDAC3346AD7}">
      <dgm:prSet phldrT="[Texto]" custT="1"/>
      <dgm:spPr>
        <a:solidFill>
          <a:srgbClr val="5F3090"/>
        </a:solidFill>
        <a:effectLst>
          <a:innerShdw blurRad="63500" dist="50800" dir="16200000">
            <a:srgbClr val="5F3090">
              <a:alpha val="50000"/>
            </a:srgbClr>
          </a:innerShdw>
        </a:effectLst>
        <a:scene3d>
          <a:camera prst="orthographicFront"/>
          <a:lightRig rig="threePt" dir="t"/>
        </a:scene3d>
        <a:sp3d>
          <a:bevelT prst="slope"/>
        </a:sp3d>
      </dgm:spPr>
      <dgm:t>
        <a:bodyPr/>
        <a:lstStyle/>
        <a:p>
          <a:r>
            <a:rPr lang="es-ES" sz="1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Respuesta inflamatoria</a:t>
          </a:r>
        </a:p>
        <a:p>
          <a:r>
            <a:rPr lang="es-ES" sz="1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IL 1 – IL 6 - FNT</a:t>
          </a:r>
        </a:p>
      </dgm:t>
    </dgm:pt>
    <dgm:pt modelId="{3AA400A7-4DCF-D248-A5E9-3189D21C01C3}" type="parTrans" cxnId="{E64D0055-DC1E-8B4C-8093-0EC1C2752556}">
      <dgm:prSet/>
      <dgm:spPr/>
      <dgm:t>
        <a:bodyPr/>
        <a:lstStyle/>
        <a:p>
          <a:endParaRPr lang="es-ES"/>
        </a:p>
      </dgm:t>
    </dgm:pt>
    <dgm:pt modelId="{BD2017EC-81EF-EF4F-881F-4AA71A802988}" type="sibTrans" cxnId="{E64D0055-DC1E-8B4C-8093-0EC1C2752556}">
      <dgm:prSet/>
      <dgm:spPr/>
      <dgm:t>
        <a:bodyPr/>
        <a:lstStyle/>
        <a:p>
          <a:endParaRPr lang="es-ES"/>
        </a:p>
      </dgm:t>
    </dgm:pt>
    <dgm:pt modelId="{C9475A4C-064C-ED4C-9C3D-51C1A10BE91E}">
      <dgm:prSet phldrT="[Texto]" custT="1"/>
      <dgm:spPr>
        <a:solidFill>
          <a:schemeClr val="bg1">
            <a:lumMod val="85000"/>
          </a:schemeClr>
        </a:solidFill>
        <a:scene3d>
          <a:camera prst="orthographicFront"/>
          <a:lightRig rig="threePt" dir="t"/>
        </a:scene3d>
        <a:sp3d>
          <a:bevelT prst="slope"/>
        </a:sp3d>
      </dgm:spPr>
      <dgm:t>
        <a:bodyPr/>
        <a:lstStyle/>
        <a:p>
          <a:r>
            <a:rPr lang="es-E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Pérdida de Nitrógeno</a:t>
          </a:r>
        </a:p>
        <a:p>
          <a:r>
            <a:rPr lang="es-E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Resistencia a la insulina</a:t>
          </a:r>
        </a:p>
      </dgm:t>
    </dgm:pt>
    <dgm:pt modelId="{7E21A9F6-B7A2-3E4E-AF1D-4575EBA90EE9}" type="parTrans" cxnId="{7FB387AC-DBAB-5B4B-8329-63E9E6CD6DDB}">
      <dgm:prSet/>
      <dgm:spPr/>
      <dgm:t>
        <a:bodyPr/>
        <a:lstStyle/>
        <a:p>
          <a:endParaRPr lang="es-ES"/>
        </a:p>
      </dgm:t>
    </dgm:pt>
    <dgm:pt modelId="{AD66A25A-74F6-064B-ADB9-87C19A10FB17}" type="sibTrans" cxnId="{7FB387AC-DBAB-5B4B-8329-63E9E6CD6DDB}">
      <dgm:prSet/>
      <dgm:spPr/>
      <dgm:t>
        <a:bodyPr/>
        <a:lstStyle/>
        <a:p>
          <a:endParaRPr lang="es-ES"/>
        </a:p>
      </dgm:t>
    </dgm:pt>
    <dgm:pt modelId="{4E5270A8-F5CB-5A45-960B-0759DA86FE7F}">
      <dgm:prSet phldrT="[Texto]" custT="1"/>
      <dgm:spPr>
        <a:solidFill>
          <a:schemeClr val="bg2">
            <a:lumMod val="75000"/>
            <a:alpha val="74000"/>
          </a:schemeClr>
        </a:solidFill>
        <a:scene3d>
          <a:camera prst="orthographicFront"/>
          <a:lightRig rig="threePt" dir="t"/>
        </a:scene3d>
        <a:sp3d>
          <a:bevelT prst="slope"/>
        </a:sp3d>
      </dgm:spPr>
      <dgm:t>
        <a:bodyPr/>
        <a:lstStyle/>
        <a:p>
          <a:r>
            <a:rPr lang="es-E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Mala condición nutricional y funcional previa</a:t>
          </a:r>
        </a:p>
        <a:p>
          <a:r>
            <a:rPr lang="es-E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Ayuno </a:t>
          </a:r>
          <a:r>
            <a:rPr lang="es-ES" sz="1800" b="1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perioperatorio</a:t>
          </a:r>
          <a:endParaRPr lang="es-ES" sz="1800" b="1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E6CA21F-7744-334E-B2DA-307110960F7B}" type="parTrans" cxnId="{C0016666-E40E-DF41-B9B1-6D04F419AD95}">
      <dgm:prSet/>
      <dgm:spPr/>
      <dgm:t>
        <a:bodyPr/>
        <a:lstStyle/>
        <a:p>
          <a:endParaRPr lang="es-ES"/>
        </a:p>
      </dgm:t>
    </dgm:pt>
    <dgm:pt modelId="{370ECDC9-BADD-3C44-A2B3-744DBB832D76}" type="sibTrans" cxnId="{C0016666-E40E-DF41-B9B1-6D04F419AD95}">
      <dgm:prSet/>
      <dgm:spPr/>
      <dgm:t>
        <a:bodyPr/>
        <a:lstStyle/>
        <a:p>
          <a:endParaRPr lang="es-ES"/>
        </a:p>
      </dgm:t>
    </dgm:pt>
    <dgm:pt modelId="{3D106340-85E7-4D46-9A26-7E5CE2BBE4C7}">
      <dgm:prSet phldrT="[Texto]" custT="1"/>
      <dgm:spPr>
        <a:solidFill>
          <a:srgbClr val="5F3090">
            <a:alpha val="50000"/>
          </a:srgbClr>
        </a:solidFill>
        <a:scene3d>
          <a:camera prst="orthographicFront"/>
          <a:lightRig rig="threePt" dir="t"/>
        </a:scene3d>
        <a:sp3d>
          <a:bevelT prst="slope"/>
        </a:sp3d>
      </dgm:spPr>
      <dgm:t>
        <a:bodyPr/>
        <a:lstStyle/>
        <a:p>
          <a:r>
            <a:rPr lang="es-ES" sz="1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Hiperglucemia</a:t>
          </a:r>
        </a:p>
        <a:p>
          <a:r>
            <a:rPr lang="es-ES" sz="1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Pérdida Masa Muscular</a:t>
          </a:r>
        </a:p>
      </dgm:t>
    </dgm:pt>
    <dgm:pt modelId="{455F587C-815E-3A4D-8C23-2963D72FAEB4}" type="parTrans" cxnId="{24A51784-1525-F64C-8ABB-3D103BC68B9A}">
      <dgm:prSet/>
      <dgm:spPr/>
      <dgm:t>
        <a:bodyPr/>
        <a:lstStyle/>
        <a:p>
          <a:endParaRPr lang="es-ES"/>
        </a:p>
      </dgm:t>
    </dgm:pt>
    <dgm:pt modelId="{B7CE9350-A030-E749-9132-43415F9CFA64}" type="sibTrans" cxnId="{24A51784-1525-F64C-8ABB-3D103BC68B9A}">
      <dgm:prSet/>
      <dgm:spPr/>
      <dgm:t>
        <a:bodyPr/>
        <a:lstStyle/>
        <a:p>
          <a:endParaRPr lang="es-ES"/>
        </a:p>
      </dgm:t>
    </dgm:pt>
    <dgm:pt modelId="{75FCC2FD-DE61-2042-A78F-8C6695F4D192}" type="pres">
      <dgm:prSet presAssocID="{E8FCD142-C22F-0A41-A8CD-DC971884E4A3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442F3DE9-E09D-824B-8D17-9F7592D4A1D1}" type="pres">
      <dgm:prSet presAssocID="{E8FCD142-C22F-0A41-A8CD-DC971884E4A3}" presName="matrix" presStyleCnt="0"/>
      <dgm:spPr/>
    </dgm:pt>
    <dgm:pt modelId="{172FA17F-6C5C-7A48-ABE0-7A6EBCD455D4}" type="pres">
      <dgm:prSet presAssocID="{E8FCD142-C22F-0A41-A8CD-DC971884E4A3}" presName="tile1" presStyleLbl="node1" presStyleIdx="0" presStyleCnt="4"/>
      <dgm:spPr/>
    </dgm:pt>
    <dgm:pt modelId="{FEE53A6E-866B-8F49-B6D0-908509BD853E}" type="pres">
      <dgm:prSet presAssocID="{E8FCD142-C22F-0A41-A8CD-DC971884E4A3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545EE76F-6C98-F340-B873-C04EB0613892}" type="pres">
      <dgm:prSet presAssocID="{E8FCD142-C22F-0A41-A8CD-DC971884E4A3}" presName="tile2" presStyleLbl="node1" presStyleIdx="1" presStyleCnt="4"/>
      <dgm:spPr/>
    </dgm:pt>
    <dgm:pt modelId="{DFB90784-1ECE-CE44-AF7D-01354B60D74A}" type="pres">
      <dgm:prSet presAssocID="{E8FCD142-C22F-0A41-A8CD-DC971884E4A3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6883850E-D046-1141-87A7-9CCFEE8CB973}" type="pres">
      <dgm:prSet presAssocID="{E8FCD142-C22F-0A41-A8CD-DC971884E4A3}" presName="tile3" presStyleLbl="node1" presStyleIdx="2" presStyleCnt="4"/>
      <dgm:spPr/>
    </dgm:pt>
    <dgm:pt modelId="{672CAED1-86F9-F545-B2F4-6BEE0522B911}" type="pres">
      <dgm:prSet presAssocID="{E8FCD142-C22F-0A41-A8CD-DC971884E4A3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1AAEDE1-D966-1843-A045-C38132E5B300}" type="pres">
      <dgm:prSet presAssocID="{E8FCD142-C22F-0A41-A8CD-DC971884E4A3}" presName="tile4" presStyleLbl="node1" presStyleIdx="3" presStyleCnt="4"/>
      <dgm:spPr/>
    </dgm:pt>
    <dgm:pt modelId="{0196A3E4-E2F1-A847-93BB-C4CCFBCEBFF5}" type="pres">
      <dgm:prSet presAssocID="{E8FCD142-C22F-0A41-A8CD-DC971884E4A3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8B402484-FE51-8448-9694-5F31F59A4D56}" type="pres">
      <dgm:prSet presAssocID="{E8FCD142-C22F-0A41-A8CD-DC971884E4A3}" presName="centerTile" presStyleLbl="fgShp" presStyleIdx="0" presStyleCnt="1" custScaleX="127085" custScaleY="80699">
        <dgm:presLayoutVars>
          <dgm:chMax val="0"/>
          <dgm:chPref val="0"/>
        </dgm:presLayoutVars>
      </dgm:prSet>
      <dgm:spPr/>
    </dgm:pt>
  </dgm:ptLst>
  <dgm:cxnLst>
    <dgm:cxn modelId="{9755811B-4FDA-DE43-A04F-07A2352A46AF}" type="presOf" srcId="{C9475A4C-064C-ED4C-9C3D-51C1A10BE91E}" destId="{DFB90784-1ECE-CE44-AF7D-01354B60D74A}" srcOrd="1" destOrd="0" presId="urn:microsoft.com/office/officeart/2005/8/layout/matrix1"/>
    <dgm:cxn modelId="{322CAD1E-BD37-2C4C-B85E-16416C4C71AB}" type="presOf" srcId="{C9475A4C-064C-ED4C-9C3D-51C1A10BE91E}" destId="{545EE76F-6C98-F340-B873-C04EB0613892}" srcOrd="0" destOrd="0" presId="urn:microsoft.com/office/officeart/2005/8/layout/matrix1"/>
    <dgm:cxn modelId="{1FA0A937-A13B-8C44-8B52-FF772889E999}" type="presOf" srcId="{4E5270A8-F5CB-5A45-960B-0759DA86FE7F}" destId="{6883850E-D046-1141-87A7-9CCFEE8CB973}" srcOrd="0" destOrd="0" presId="urn:microsoft.com/office/officeart/2005/8/layout/matrix1"/>
    <dgm:cxn modelId="{E64D0055-DC1E-8B4C-8093-0EC1C2752556}" srcId="{30389381-95A6-614A-B2C6-94511458D6D5}" destId="{5EB27E19-B67E-A141-9DD4-4CDAC3346AD7}" srcOrd="0" destOrd="0" parTransId="{3AA400A7-4DCF-D248-A5E9-3189D21C01C3}" sibTransId="{BD2017EC-81EF-EF4F-881F-4AA71A802988}"/>
    <dgm:cxn modelId="{915C2D5B-38E7-2546-B458-94088FFF9807}" type="presOf" srcId="{4E5270A8-F5CB-5A45-960B-0759DA86FE7F}" destId="{672CAED1-86F9-F545-B2F4-6BEE0522B911}" srcOrd="1" destOrd="0" presId="urn:microsoft.com/office/officeart/2005/8/layout/matrix1"/>
    <dgm:cxn modelId="{B160575C-D891-DF49-B60D-33A25492A86E}" type="presOf" srcId="{5EB27E19-B67E-A141-9DD4-4CDAC3346AD7}" destId="{FEE53A6E-866B-8F49-B6D0-908509BD853E}" srcOrd="1" destOrd="0" presId="urn:microsoft.com/office/officeart/2005/8/layout/matrix1"/>
    <dgm:cxn modelId="{C0016666-E40E-DF41-B9B1-6D04F419AD95}" srcId="{30389381-95A6-614A-B2C6-94511458D6D5}" destId="{4E5270A8-F5CB-5A45-960B-0759DA86FE7F}" srcOrd="2" destOrd="0" parTransId="{6E6CA21F-7744-334E-B2DA-307110960F7B}" sibTransId="{370ECDC9-BADD-3C44-A2B3-744DBB832D76}"/>
    <dgm:cxn modelId="{C7E0EF7A-8A14-2645-97D6-DE58450F6785}" type="presOf" srcId="{5EB27E19-B67E-A141-9DD4-4CDAC3346AD7}" destId="{172FA17F-6C5C-7A48-ABE0-7A6EBCD455D4}" srcOrd="0" destOrd="0" presId="urn:microsoft.com/office/officeart/2005/8/layout/matrix1"/>
    <dgm:cxn modelId="{24A51784-1525-F64C-8ABB-3D103BC68B9A}" srcId="{30389381-95A6-614A-B2C6-94511458D6D5}" destId="{3D106340-85E7-4D46-9A26-7E5CE2BBE4C7}" srcOrd="3" destOrd="0" parTransId="{455F587C-815E-3A4D-8C23-2963D72FAEB4}" sibTransId="{B7CE9350-A030-E749-9132-43415F9CFA64}"/>
    <dgm:cxn modelId="{0C990199-C4ED-844F-B085-D1146F22AE8F}" type="presOf" srcId="{3D106340-85E7-4D46-9A26-7E5CE2BBE4C7}" destId="{51AAEDE1-D966-1843-A045-C38132E5B300}" srcOrd="0" destOrd="0" presId="urn:microsoft.com/office/officeart/2005/8/layout/matrix1"/>
    <dgm:cxn modelId="{7FB387AC-DBAB-5B4B-8329-63E9E6CD6DDB}" srcId="{30389381-95A6-614A-B2C6-94511458D6D5}" destId="{C9475A4C-064C-ED4C-9C3D-51C1A10BE91E}" srcOrd="1" destOrd="0" parTransId="{7E21A9F6-B7A2-3E4E-AF1D-4575EBA90EE9}" sibTransId="{AD66A25A-74F6-064B-ADB9-87C19A10FB17}"/>
    <dgm:cxn modelId="{141B90AE-F3D4-9045-AA1B-9817C8C5E611}" srcId="{E8FCD142-C22F-0A41-A8CD-DC971884E4A3}" destId="{30389381-95A6-614A-B2C6-94511458D6D5}" srcOrd="0" destOrd="0" parTransId="{F730EA3A-7698-1243-8725-5EBA51587D2A}" sibTransId="{C6A0775E-0805-BA4A-9ABE-646C774B2C08}"/>
    <dgm:cxn modelId="{FDDFDCB4-1BBF-3E40-BB6C-9C30000A44E1}" type="presOf" srcId="{3D106340-85E7-4D46-9A26-7E5CE2BBE4C7}" destId="{0196A3E4-E2F1-A847-93BB-C4CCFBCEBFF5}" srcOrd="1" destOrd="0" presId="urn:microsoft.com/office/officeart/2005/8/layout/matrix1"/>
    <dgm:cxn modelId="{F7A3F5C1-3F85-754C-894F-713523CE9D0C}" type="presOf" srcId="{30389381-95A6-614A-B2C6-94511458D6D5}" destId="{8B402484-FE51-8448-9694-5F31F59A4D56}" srcOrd="0" destOrd="0" presId="urn:microsoft.com/office/officeart/2005/8/layout/matrix1"/>
    <dgm:cxn modelId="{3D9FEAC9-5A77-0B46-B974-11F9D84F80F5}" type="presOf" srcId="{E8FCD142-C22F-0A41-A8CD-DC971884E4A3}" destId="{75FCC2FD-DE61-2042-A78F-8C6695F4D192}" srcOrd="0" destOrd="0" presId="urn:microsoft.com/office/officeart/2005/8/layout/matrix1"/>
    <dgm:cxn modelId="{8067BAF8-9668-4D49-8EC2-988970700459}" type="presParOf" srcId="{75FCC2FD-DE61-2042-A78F-8C6695F4D192}" destId="{442F3DE9-E09D-824B-8D17-9F7592D4A1D1}" srcOrd="0" destOrd="0" presId="urn:microsoft.com/office/officeart/2005/8/layout/matrix1"/>
    <dgm:cxn modelId="{2E4B3F3F-EE37-E14C-A6B7-C27343993E63}" type="presParOf" srcId="{442F3DE9-E09D-824B-8D17-9F7592D4A1D1}" destId="{172FA17F-6C5C-7A48-ABE0-7A6EBCD455D4}" srcOrd="0" destOrd="0" presId="urn:microsoft.com/office/officeart/2005/8/layout/matrix1"/>
    <dgm:cxn modelId="{DFC537F9-DB8C-4243-B599-1EEC921D9AFD}" type="presParOf" srcId="{442F3DE9-E09D-824B-8D17-9F7592D4A1D1}" destId="{FEE53A6E-866B-8F49-B6D0-908509BD853E}" srcOrd="1" destOrd="0" presId="urn:microsoft.com/office/officeart/2005/8/layout/matrix1"/>
    <dgm:cxn modelId="{1592B2D4-6424-2543-B76A-D17459B81049}" type="presParOf" srcId="{442F3DE9-E09D-824B-8D17-9F7592D4A1D1}" destId="{545EE76F-6C98-F340-B873-C04EB0613892}" srcOrd="2" destOrd="0" presId="urn:microsoft.com/office/officeart/2005/8/layout/matrix1"/>
    <dgm:cxn modelId="{86EF9BCB-5E76-8644-8C76-C2E41B093345}" type="presParOf" srcId="{442F3DE9-E09D-824B-8D17-9F7592D4A1D1}" destId="{DFB90784-1ECE-CE44-AF7D-01354B60D74A}" srcOrd="3" destOrd="0" presId="urn:microsoft.com/office/officeart/2005/8/layout/matrix1"/>
    <dgm:cxn modelId="{1032F057-08D0-604E-AECB-4A53CFDF19C7}" type="presParOf" srcId="{442F3DE9-E09D-824B-8D17-9F7592D4A1D1}" destId="{6883850E-D046-1141-87A7-9CCFEE8CB973}" srcOrd="4" destOrd="0" presId="urn:microsoft.com/office/officeart/2005/8/layout/matrix1"/>
    <dgm:cxn modelId="{666AA1E3-CBF6-2247-868D-55F2C9A8F928}" type="presParOf" srcId="{442F3DE9-E09D-824B-8D17-9F7592D4A1D1}" destId="{672CAED1-86F9-F545-B2F4-6BEE0522B911}" srcOrd="5" destOrd="0" presId="urn:microsoft.com/office/officeart/2005/8/layout/matrix1"/>
    <dgm:cxn modelId="{F9FD05FA-1413-DC40-8A75-A358B3AB9931}" type="presParOf" srcId="{442F3DE9-E09D-824B-8D17-9F7592D4A1D1}" destId="{51AAEDE1-D966-1843-A045-C38132E5B300}" srcOrd="6" destOrd="0" presId="urn:microsoft.com/office/officeart/2005/8/layout/matrix1"/>
    <dgm:cxn modelId="{5166D2BB-560E-104A-AFE8-CBE85217CBC7}" type="presParOf" srcId="{442F3DE9-E09D-824B-8D17-9F7592D4A1D1}" destId="{0196A3E4-E2F1-A847-93BB-C4CCFBCEBFF5}" srcOrd="7" destOrd="0" presId="urn:microsoft.com/office/officeart/2005/8/layout/matrix1"/>
    <dgm:cxn modelId="{67B7DBBD-1382-C342-89F2-75EFD6C9A479}" type="presParOf" srcId="{75FCC2FD-DE61-2042-A78F-8C6695F4D192}" destId="{8B402484-FE51-8448-9694-5F31F59A4D56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3CFC903-2DED-CB43-8B18-035328A23B66}" type="doc">
      <dgm:prSet loTypeId="urn:microsoft.com/office/officeart/2005/8/layout/matrix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s-ES_tradnl"/>
        </a:p>
      </dgm:t>
    </dgm:pt>
    <dgm:pt modelId="{CC485390-3FFE-C94D-990C-914415F4F59F}">
      <dgm:prSet phldrT="[Texto]" custT="1"/>
      <dgm:spPr>
        <a:solidFill>
          <a:schemeClr val="bg1"/>
        </a:solidFill>
      </dgm:spPr>
      <dgm:t>
        <a:bodyPr/>
        <a:lstStyle/>
        <a:p>
          <a:r>
            <a:rPr lang="es-ES_tradnl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Desnutrición</a:t>
          </a:r>
        </a:p>
      </dgm:t>
    </dgm:pt>
    <dgm:pt modelId="{9F05AFA0-995C-894B-B29E-31FFA843AFDA}" type="parTrans" cxnId="{19772FDD-35AD-1948-AEA7-8EDFB83926C4}">
      <dgm:prSet/>
      <dgm:spPr/>
      <dgm:t>
        <a:bodyPr/>
        <a:lstStyle/>
        <a:p>
          <a:endParaRPr lang="es-ES_tradnl"/>
        </a:p>
      </dgm:t>
    </dgm:pt>
    <dgm:pt modelId="{FBE5822E-1312-9749-BE13-BF886A133D8D}" type="sibTrans" cxnId="{19772FDD-35AD-1948-AEA7-8EDFB83926C4}">
      <dgm:prSet/>
      <dgm:spPr/>
      <dgm:t>
        <a:bodyPr/>
        <a:lstStyle/>
        <a:p>
          <a:endParaRPr lang="es-ES_tradnl"/>
        </a:p>
      </dgm:t>
    </dgm:pt>
    <dgm:pt modelId="{5A80E789-1723-084F-AFD0-3D7C0F871793}">
      <dgm:prSet phldrT="[Texto]" custT="1"/>
      <dgm:spPr>
        <a:solidFill>
          <a:srgbClr val="5F3090"/>
        </a:solidFill>
      </dgm:spPr>
      <dgm:t>
        <a:bodyPr/>
        <a:lstStyle/>
        <a:p>
          <a:endParaRPr lang="es-ES_tradnl" sz="1600" b="1" dirty="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s-ES_tradnl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Pérdida de peso</a:t>
          </a:r>
        </a:p>
        <a:p>
          <a:r>
            <a:rPr lang="es-ES_tradnl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Pérdida de Masa muscular</a:t>
          </a:r>
        </a:p>
        <a:p>
          <a:r>
            <a:rPr lang="es-ES_tradnl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Baja ingesta</a:t>
          </a:r>
        </a:p>
      </dgm:t>
    </dgm:pt>
    <dgm:pt modelId="{83F54717-E9F3-9D4A-84E1-A8559188A288}" type="parTrans" cxnId="{DF56F0A7-FF6B-7149-950A-CAFCFC4BB9B1}">
      <dgm:prSet/>
      <dgm:spPr/>
      <dgm:t>
        <a:bodyPr/>
        <a:lstStyle/>
        <a:p>
          <a:endParaRPr lang="es-ES_tradnl"/>
        </a:p>
      </dgm:t>
    </dgm:pt>
    <dgm:pt modelId="{CB1187C5-329C-5B47-AAA1-D1E76F927A01}" type="sibTrans" cxnId="{DF56F0A7-FF6B-7149-950A-CAFCFC4BB9B1}">
      <dgm:prSet/>
      <dgm:spPr/>
      <dgm:t>
        <a:bodyPr/>
        <a:lstStyle/>
        <a:p>
          <a:endParaRPr lang="es-ES_tradnl"/>
        </a:p>
      </dgm:t>
    </dgm:pt>
    <dgm:pt modelId="{55DC86EB-D501-D147-AB63-E170AF644863}">
      <dgm:prSet phldrT="[Texto]" custT="1"/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r>
            <a:rPr lang="es-ES_tradnl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Pobre rehabilitación</a:t>
          </a:r>
        </a:p>
        <a:p>
          <a:r>
            <a:rPr lang="es-ES_tradnl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complicaciones</a:t>
          </a:r>
        </a:p>
      </dgm:t>
    </dgm:pt>
    <dgm:pt modelId="{54312A86-E1DB-FA41-91EA-E4D26FF06DC2}" type="parTrans" cxnId="{6C250536-5EAA-BF40-83BD-C5B51B9BFDD1}">
      <dgm:prSet/>
      <dgm:spPr/>
      <dgm:t>
        <a:bodyPr/>
        <a:lstStyle/>
        <a:p>
          <a:endParaRPr lang="es-ES_tradnl"/>
        </a:p>
      </dgm:t>
    </dgm:pt>
    <dgm:pt modelId="{DEF2C897-293E-9B44-B90E-B7263F7B27AD}" type="sibTrans" cxnId="{6C250536-5EAA-BF40-83BD-C5B51B9BFDD1}">
      <dgm:prSet/>
      <dgm:spPr/>
      <dgm:t>
        <a:bodyPr/>
        <a:lstStyle/>
        <a:p>
          <a:endParaRPr lang="es-ES_tradnl"/>
        </a:p>
      </dgm:t>
    </dgm:pt>
    <dgm:pt modelId="{06113671-D8F6-5D44-BB06-D0DF14B7727B}">
      <dgm:prSet phldrT="[Texto]"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s-ES_tradnl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Respuesta inflamatoria prolongada (3-6  meses)</a:t>
          </a:r>
        </a:p>
        <a:p>
          <a:r>
            <a:rPr lang="es-ES_tradnl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Depresión</a:t>
          </a:r>
        </a:p>
        <a:p>
          <a:r>
            <a:rPr lang="es-ES_tradnl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Postración</a:t>
          </a:r>
        </a:p>
      </dgm:t>
    </dgm:pt>
    <dgm:pt modelId="{5223F1ED-BFF0-7F41-9D7F-981B3BFE16E8}" type="parTrans" cxnId="{7D79494D-9020-4045-9C9B-DDE7F5F9E589}">
      <dgm:prSet/>
      <dgm:spPr/>
      <dgm:t>
        <a:bodyPr/>
        <a:lstStyle/>
        <a:p>
          <a:endParaRPr lang="es-ES_tradnl"/>
        </a:p>
      </dgm:t>
    </dgm:pt>
    <dgm:pt modelId="{FA236EB5-20A9-964B-AC05-2B8B444450D3}" type="sibTrans" cxnId="{7D79494D-9020-4045-9C9B-DDE7F5F9E589}">
      <dgm:prSet/>
      <dgm:spPr/>
      <dgm:t>
        <a:bodyPr/>
        <a:lstStyle/>
        <a:p>
          <a:endParaRPr lang="es-ES_tradnl"/>
        </a:p>
      </dgm:t>
    </dgm:pt>
    <dgm:pt modelId="{A438557B-3735-5849-A0C2-40578CCFA078}">
      <dgm:prSet phldrT="[Texto]" custT="1"/>
      <dgm:spPr>
        <a:solidFill>
          <a:srgbClr val="5F3090">
            <a:alpha val="50000"/>
          </a:srgbClr>
        </a:solidFill>
      </dgm:spPr>
      <dgm:t>
        <a:bodyPr/>
        <a:lstStyle/>
        <a:p>
          <a:r>
            <a:rPr lang="es-ES_tradnl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Reingresos</a:t>
          </a:r>
        </a:p>
      </dgm:t>
    </dgm:pt>
    <dgm:pt modelId="{4BCB31F3-8119-1E47-A5CA-5A0F78F1921F}" type="parTrans" cxnId="{A8F695B7-DDBF-F143-9F03-9CA13682F028}">
      <dgm:prSet/>
      <dgm:spPr/>
      <dgm:t>
        <a:bodyPr/>
        <a:lstStyle/>
        <a:p>
          <a:endParaRPr lang="es-ES_tradnl"/>
        </a:p>
      </dgm:t>
    </dgm:pt>
    <dgm:pt modelId="{BF94E2AE-AF67-EC4B-98CD-180EF4D3DB40}" type="sibTrans" cxnId="{A8F695B7-DDBF-F143-9F03-9CA13682F028}">
      <dgm:prSet/>
      <dgm:spPr/>
      <dgm:t>
        <a:bodyPr/>
        <a:lstStyle/>
        <a:p>
          <a:endParaRPr lang="es-ES_tradnl"/>
        </a:p>
      </dgm:t>
    </dgm:pt>
    <dgm:pt modelId="{70C31A33-38F4-AB4C-A09C-CC8BED08504D}" type="pres">
      <dgm:prSet presAssocID="{F3CFC903-2DED-CB43-8B18-035328A23B66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DE7973E7-15DF-B348-8673-18D96FC8C001}" type="pres">
      <dgm:prSet presAssocID="{F3CFC903-2DED-CB43-8B18-035328A23B66}" presName="matrix" presStyleCnt="0"/>
      <dgm:spPr/>
    </dgm:pt>
    <dgm:pt modelId="{3900A484-776D-3445-B180-BFD0574B39FF}" type="pres">
      <dgm:prSet presAssocID="{F3CFC903-2DED-CB43-8B18-035328A23B66}" presName="tile1" presStyleLbl="node1" presStyleIdx="0" presStyleCnt="4"/>
      <dgm:spPr/>
    </dgm:pt>
    <dgm:pt modelId="{4AB20AE8-3834-0840-A9DB-DE50EA9D8A2A}" type="pres">
      <dgm:prSet presAssocID="{F3CFC903-2DED-CB43-8B18-035328A23B66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B5EAF3C-6E49-914A-B251-2ED2EBAA93B6}" type="pres">
      <dgm:prSet presAssocID="{F3CFC903-2DED-CB43-8B18-035328A23B66}" presName="tile2" presStyleLbl="node1" presStyleIdx="1" presStyleCnt="4"/>
      <dgm:spPr/>
    </dgm:pt>
    <dgm:pt modelId="{D5608120-A945-C543-98F4-67962CA39F78}" type="pres">
      <dgm:prSet presAssocID="{F3CFC903-2DED-CB43-8B18-035328A23B66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61D9A66-3222-6842-B613-E95BD6B3C790}" type="pres">
      <dgm:prSet presAssocID="{F3CFC903-2DED-CB43-8B18-035328A23B66}" presName="tile3" presStyleLbl="node1" presStyleIdx="2" presStyleCnt="4"/>
      <dgm:spPr/>
    </dgm:pt>
    <dgm:pt modelId="{BF3CBCE4-233B-4947-B515-B1C62DE8B4C0}" type="pres">
      <dgm:prSet presAssocID="{F3CFC903-2DED-CB43-8B18-035328A23B66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443ED7AD-2909-DF4A-85CC-8EEE9E5744F0}" type="pres">
      <dgm:prSet presAssocID="{F3CFC903-2DED-CB43-8B18-035328A23B66}" presName="tile4" presStyleLbl="node1" presStyleIdx="3" presStyleCnt="4"/>
      <dgm:spPr/>
    </dgm:pt>
    <dgm:pt modelId="{8A1142E8-A2DE-C147-B1E9-3E70C3025C8F}" type="pres">
      <dgm:prSet presAssocID="{F3CFC903-2DED-CB43-8B18-035328A23B66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7E017AB3-2460-8445-A3AA-D1D99C16A324}" type="pres">
      <dgm:prSet presAssocID="{F3CFC903-2DED-CB43-8B18-035328A23B66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5077E907-28B6-D240-94BC-6D72DE2F5A01}" type="presOf" srcId="{A438557B-3735-5849-A0C2-40578CCFA078}" destId="{443ED7AD-2909-DF4A-85CC-8EEE9E5744F0}" srcOrd="0" destOrd="0" presId="urn:microsoft.com/office/officeart/2005/8/layout/matrix1"/>
    <dgm:cxn modelId="{9947771C-2842-0246-B9A7-12F492EADB88}" type="presOf" srcId="{F3CFC903-2DED-CB43-8B18-035328A23B66}" destId="{70C31A33-38F4-AB4C-A09C-CC8BED08504D}" srcOrd="0" destOrd="0" presId="urn:microsoft.com/office/officeart/2005/8/layout/matrix1"/>
    <dgm:cxn modelId="{6C250536-5EAA-BF40-83BD-C5B51B9BFDD1}" srcId="{CC485390-3FFE-C94D-990C-914415F4F59F}" destId="{55DC86EB-D501-D147-AB63-E170AF644863}" srcOrd="1" destOrd="0" parTransId="{54312A86-E1DB-FA41-91EA-E4D26FF06DC2}" sibTransId="{DEF2C897-293E-9B44-B90E-B7263F7B27AD}"/>
    <dgm:cxn modelId="{1ACF544C-EA6C-5341-9AF5-1FD38D54126E}" type="presOf" srcId="{5A80E789-1723-084F-AFD0-3D7C0F871793}" destId="{4AB20AE8-3834-0840-A9DB-DE50EA9D8A2A}" srcOrd="1" destOrd="0" presId="urn:microsoft.com/office/officeart/2005/8/layout/matrix1"/>
    <dgm:cxn modelId="{7D79494D-9020-4045-9C9B-DDE7F5F9E589}" srcId="{CC485390-3FFE-C94D-990C-914415F4F59F}" destId="{06113671-D8F6-5D44-BB06-D0DF14B7727B}" srcOrd="2" destOrd="0" parTransId="{5223F1ED-BFF0-7F41-9D7F-981B3BFE16E8}" sibTransId="{FA236EB5-20A9-964B-AC05-2B8B444450D3}"/>
    <dgm:cxn modelId="{7B96B757-4E18-3D46-B112-AD3CA794C96B}" type="presOf" srcId="{55DC86EB-D501-D147-AB63-E170AF644863}" destId="{D5608120-A945-C543-98F4-67962CA39F78}" srcOrd="1" destOrd="0" presId="urn:microsoft.com/office/officeart/2005/8/layout/matrix1"/>
    <dgm:cxn modelId="{A1DC8788-71EC-5744-B9C0-CD463ED55400}" type="presOf" srcId="{55DC86EB-D501-D147-AB63-E170AF644863}" destId="{EB5EAF3C-6E49-914A-B251-2ED2EBAA93B6}" srcOrd="0" destOrd="0" presId="urn:microsoft.com/office/officeart/2005/8/layout/matrix1"/>
    <dgm:cxn modelId="{F8A1CD9F-4141-6741-A6FC-86E3C418F045}" type="presOf" srcId="{06113671-D8F6-5D44-BB06-D0DF14B7727B}" destId="{BF3CBCE4-233B-4947-B515-B1C62DE8B4C0}" srcOrd="1" destOrd="0" presId="urn:microsoft.com/office/officeart/2005/8/layout/matrix1"/>
    <dgm:cxn modelId="{DF56F0A7-FF6B-7149-950A-CAFCFC4BB9B1}" srcId="{CC485390-3FFE-C94D-990C-914415F4F59F}" destId="{5A80E789-1723-084F-AFD0-3D7C0F871793}" srcOrd="0" destOrd="0" parTransId="{83F54717-E9F3-9D4A-84E1-A8559188A288}" sibTransId="{CB1187C5-329C-5B47-AAA1-D1E76F927A01}"/>
    <dgm:cxn modelId="{A8F695B7-DDBF-F143-9F03-9CA13682F028}" srcId="{CC485390-3FFE-C94D-990C-914415F4F59F}" destId="{A438557B-3735-5849-A0C2-40578CCFA078}" srcOrd="3" destOrd="0" parTransId="{4BCB31F3-8119-1E47-A5CA-5A0F78F1921F}" sibTransId="{BF94E2AE-AF67-EC4B-98CD-180EF4D3DB40}"/>
    <dgm:cxn modelId="{5B9621C1-7FE0-F741-82BD-A1DBB28FAF58}" type="presOf" srcId="{5A80E789-1723-084F-AFD0-3D7C0F871793}" destId="{3900A484-776D-3445-B180-BFD0574B39FF}" srcOrd="0" destOrd="0" presId="urn:microsoft.com/office/officeart/2005/8/layout/matrix1"/>
    <dgm:cxn modelId="{D06CE1C5-F74A-FD44-B4E4-EE58728C3573}" type="presOf" srcId="{A438557B-3735-5849-A0C2-40578CCFA078}" destId="{8A1142E8-A2DE-C147-B1E9-3E70C3025C8F}" srcOrd="1" destOrd="0" presId="urn:microsoft.com/office/officeart/2005/8/layout/matrix1"/>
    <dgm:cxn modelId="{19772FDD-35AD-1948-AEA7-8EDFB83926C4}" srcId="{F3CFC903-2DED-CB43-8B18-035328A23B66}" destId="{CC485390-3FFE-C94D-990C-914415F4F59F}" srcOrd="0" destOrd="0" parTransId="{9F05AFA0-995C-894B-B29E-31FFA843AFDA}" sibTransId="{FBE5822E-1312-9749-BE13-BF886A133D8D}"/>
    <dgm:cxn modelId="{165095E1-2DF6-4A4D-9F24-D6F340C3EF03}" type="presOf" srcId="{CC485390-3FFE-C94D-990C-914415F4F59F}" destId="{7E017AB3-2460-8445-A3AA-D1D99C16A324}" srcOrd="0" destOrd="0" presId="urn:microsoft.com/office/officeart/2005/8/layout/matrix1"/>
    <dgm:cxn modelId="{F8FBB9E7-B7D7-A045-B6D8-A053DA66B0BF}" type="presOf" srcId="{06113671-D8F6-5D44-BB06-D0DF14B7727B}" destId="{161D9A66-3222-6842-B613-E95BD6B3C790}" srcOrd="0" destOrd="0" presId="urn:microsoft.com/office/officeart/2005/8/layout/matrix1"/>
    <dgm:cxn modelId="{4D068CC7-C559-9E4F-B9DE-3A0409D05CCE}" type="presParOf" srcId="{70C31A33-38F4-AB4C-A09C-CC8BED08504D}" destId="{DE7973E7-15DF-B348-8673-18D96FC8C001}" srcOrd="0" destOrd="0" presId="urn:microsoft.com/office/officeart/2005/8/layout/matrix1"/>
    <dgm:cxn modelId="{507E708C-0EC8-2E4B-8A53-BB62B947C5AB}" type="presParOf" srcId="{DE7973E7-15DF-B348-8673-18D96FC8C001}" destId="{3900A484-776D-3445-B180-BFD0574B39FF}" srcOrd="0" destOrd="0" presId="urn:microsoft.com/office/officeart/2005/8/layout/matrix1"/>
    <dgm:cxn modelId="{9EC2570B-0BB9-1F4D-A7EF-2E5C32F8E942}" type="presParOf" srcId="{DE7973E7-15DF-B348-8673-18D96FC8C001}" destId="{4AB20AE8-3834-0840-A9DB-DE50EA9D8A2A}" srcOrd="1" destOrd="0" presId="urn:microsoft.com/office/officeart/2005/8/layout/matrix1"/>
    <dgm:cxn modelId="{14BDABD9-A8EA-1746-865F-11A4397C82E2}" type="presParOf" srcId="{DE7973E7-15DF-B348-8673-18D96FC8C001}" destId="{EB5EAF3C-6E49-914A-B251-2ED2EBAA93B6}" srcOrd="2" destOrd="0" presId="urn:microsoft.com/office/officeart/2005/8/layout/matrix1"/>
    <dgm:cxn modelId="{B8A7210B-F133-854A-8B63-47C994AF02D7}" type="presParOf" srcId="{DE7973E7-15DF-B348-8673-18D96FC8C001}" destId="{D5608120-A945-C543-98F4-67962CA39F78}" srcOrd="3" destOrd="0" presId="urn:microsoft.com/office/officeart/2005/8/layout/matrix1"/>
    <dgm:cxn modelId="{991B356F-A2A2-0743-8AD7-B00F179847D9}" type="presParOf" srcId="{DE7973E7-15DF-B348-8673-18D96FC8C001}" destId="{161D9A66-3222-6842-B613-E95BD6B3C790}" srcOrd="4" destOrd="0" presId="urn:microsoft.com/office/officeart/2005/8/layout/matrix1"/>
    <dgm:cxn modelId="{12E03633-DBF3-7148-AA9B-DB58FFC029A1}" type="presParOf" srcId="{DE7973E7-15DF-B348-8673-18D96FC8C001}" destId="{BF3CBCE4-233B-4947-B515-B1C62DE8B4C0}" srcOrd="5" destOrd="0" presId="urn:microsoft.com/office/officeart/2005/8/layout/matrix1"/>
    <dgm:cxn modelId="{629AF28C-1458-9D4A-967F-31E4CFD52F86}" type="presParOf" srcId="{DE7973E7-15DF-B348-8673-18D96FC8C001}" destId="{443ED7AD-2909-DF4A-85CC-8EEE9E5744F0}" srcOrd="6" destOrd="0" presId="urn:microsoft.com/office/officeart/2005/8/layout/matrix1"/>
    <dgm:cxn modelId="{159AD524-1804-414E-AB8B-EA85922DCC84}" type="presParOf" srcId="{DE7973E7-15DF-B348-8673-18D96FC8C001}" destId="{8A1142E8-A2DE-C147-B1E9-3E70C3025C8F}" srcOrd="7" destOrd="0" presId="urn:microsoft.com/office/officeart/2005/8/layout/matrix1"/>
    <dgm:cxn modelId="{8E3A8767-2F5C-B142-AA42-D57DEAC52889}" type="presParOf" srcId="{70C31A33-38F4-AB4C-A09C-CC8BED08504D}" destId="{7E017AB3-2460-8445-A3AA-D1D99C16A324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FDA8A5-F068-7746-9278-781995522A44}">
      <dsp:nvSpPr>
        <dsp:cNvPr id="0" name=""/>
        <dsp:cNvSpPr/>
      </dsp:nvSpPr>
      <dsp:spPr>
        <a:xfrm>
          <a:off x="867" y="27995"/>
          <a:ext cx="3384719" cy="2030831"/>
        </a:xfrm>
        <a:prstGeom prst="rect">
          <a:avLst/>
        </a:prstGeom>
        <a:solidFill>
          <a:srgbClr val="7030A0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1. Estado Nutricional</a:t>
          </a:r>
        </a:p>
      </dsp:txBody>
      <dsp:txXfrm>
        <a:off x="867" y="27995"/>
        <a:ext cx="3384719" cy="2030831"/>
      </dsp:txXfrm>
    </dsp:sp>
    <dsp:sp modelId="{34434D6B-67FE-F04D-B859-22EC590463B4}">
      <dsp:nvSpPr>
        <dsp:cNvPr id="0" name=""/>
        <dsp:cNvSpPr/>
      </dsp:nvSpPr>
      <dsp:spPr>
        <a:xfrm>
          <a:off x="3724927" y="0"/>
          <a:ext cx="3384719" cy="2030831"/>
        </a:xfrm>
        <a:prstGeom prst="rect">
          <a:avLst/>
        </a:prstGeom>
        <a:solidFill>
          <a:schemeClr val="bg1">
            <a:lumMod val="8500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2. Requerimiento Nutricional</a:t>
          </a:r>
        </a:p>
      </dsp:txBody>
      <dsp:txXfrm>
        <a:off x="3724927" y="0"/>
        <a:ext cx="3384719" cy="2030831"/>
      </dsp:txXfrm>
    </dsp:sp>
    <dsp:sp modelId="{3DEAFB9A-0073-4240-98C2-CDA8FB438091}">
      <dsp:nvSpPr>
        <dsp:cNvPr id="0" name=""/>
        <dsp:cNvSpPr/>
      </dsp:nvSpPr>
      <dsp:spPr>
        <a:xfrm>
          <a:off x="867" y="2397299"/>
          <a:ext cx="3384719" cy="2030831"/>
        </a:xfrm>
        <a:prstGeom prst="rect">
          <a:avLst/>
        </a:prstGeom>
        <a:solidFill>
          <a:schemeClr val="bg2">
            <a:lumMod val="7500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3. Aporte Nutricional</a:t>
          </a:r>
        </a:p>
      </dsp:txBody>
      <dsp:txXfrm>
        <a:off x="867" y="2397299"/>
        <a:ext cx="3384719" cy="2030831"/>
      </dsp:txXfrm>
    </dsp:sp>
    <dsp:sp modelId="{D29C9E9A-C035-7440-8A42-82B62138C35A}">
      <dsp:nvSpPr>
        <dsp:cNvPr id="0" name=""/>
        <dsp:cNvSpPr/>
      </dsp:nvSpPr>
      <dsp:spPr>
        <a:xfrm>
          <a:off x="3724059" y="2397299"/>
          <a:ext cx="3384719" cy="2030831"/>
        </a:xfrm>
        <a:prstGeom prst="rect">
          <a:avLst/>
        </a:prstGeom>
        <a:solidFill>
          <a:srgbClr val="7030A0">
            <a:alpha val="62000"/>
          </a:srgb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4. Evidencia</a:t>
          </a:r>
        </a:p>
      </dsp:txBody>
      <dsp:txXfrm>
        <a:off x="3724059" y="2397299"/>
        <a:ext cx="3384719" cy="203083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CD5153-8B86-684C-BF4D-6999EBCA46E3}">
      <dsp:nvSpPr>
        <dsp:cNvPr id="0" name=""/>
        <dsp:cNvSpPr/>
      </dsp:nvSpPr>
      <dsp:spPr>
        <a:xfrm>
          <a:off x="2392027" y="992398"/>
          <a:ext cx="3989374" cy="4211282"/>
        </a:xfrm>
        <a:prstGeom prst="ellipse">
          <a:avLst/>
        </a:prstGeom>
        <a:solidFill>
          <a:schemeClr val="bg1">
            <a:lumMod val="95000"/>
          </a:schemeClr>
        </a:solidFill>
        <a:ln>
          <a:noFill/>
        </a:ln>
        <a:effectLst/>
        <a:scene3d>
          <a:camera prst="orthographicFront"/>
          <a:lightRig rig="threePt" dir="t"/>
        </a:scene3d>
        <a:sp3d>
          <a:bevelT w="1651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3200" b="1" kern="1200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rPr>
            <a:t>Desnutrición</a:t>
          </a:r>
        </a:p>
      </dsp:txBody>
      <dsp:txXfrm>
        <a:off x="2976257" y="1609126"/>
        <a:ext cx="2820914" cy="2977826"/>
      </dsp:txXfrm>
    </dsp:sp>
    <dsp:sp modelId="{D68C4A78-D3C1-6243-9899-BA46F77A6C7F}">
      <dsp:nvSpPr>
        <dsp:cNvPr id="0" name=""/>
        <dsp:cNvSpPr/>
      </dsp:nvSpPr>
      <dsp:spPr>
        <a:xfrm>
          <a:off x="1165964" y="150739"/>
          <a:ext cx="1921949" cy="1907892"/>
        </a:xfrm>
        <a:prstGeom prst="ellipse">
          <a:avLst/>
        </a:prstGeom>
        <a:solidFill>
          <a:srgbClr val="7030A0"/>
        </a:solidFill>
        <a:ln>
          <a:noFill/>
        </a:ln>
        <a:effectLst/>
        <a:scene3d>
          <a:camera prst="orthographicFront"/>
          <a:lightRig rig="threePt" dir="t"/>
        </a:scene3d>
        <a:sp3d>
          <a:bevelT w="1651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700" kern="1200" dirty="0">
              <a:solidFill>
                <a:schemeClr val="bg1"/>
              </a:solidFill>
            </a:rPr>
            <a:t>Cáncer</a:t>
          </a:r>
        </a:p>
      </dsp:txBody>
      <dsp:txXfrm>
        <a:off x="1447427" y="430143"/>
        <a:ext cx="1359023" cy="1349084"/>
      </dsp:txXfrm>
    </dsp:sp>
    <dsp:sp modelId="{332C9EA4-ADAE-1D46-9E2C-7633E590B8C2}">
      <dsp:nvSpPr>
        <dsp:cNvPr id="0" name=""/>
        <dsp:cNvSpPr/>
      </dsp:nvSpPr>
      <dsp:spPr>
        <a:xfrm>
          <a:off x="5747961" y="205110"/>
          <a:ext cx="1962532" cy="1967093"/>
        </a:xfrm>
        <a:prstGeom prst="ellipse">
          <a:avLst/>
        </a:prstGeom>
        <a:solidFill>
          <a:schemeClr val="bg2">
            <a:lumMod val="90000"/>
          </a:schemeClr>
        </a:solidFill>
        <a:ln>
          <a:noFill/>
        </a:ln>
        <a:effectLst/>
        <a:scene3d>
          <a:camera prst="orthographicFront"/>
          <a:lightRig rig="threePt" dir="t"/>
        </a:scene3d>
        <a:sp3d>
          <a:bevelT w="1651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700" kern="1200" dirty="0"/>
            <a:t>Cirugía mayor</a:t>
          </a:r>
        </a:p>
      </dsp:txBody>
      <dsp:txXfrm>
        <a:off x="6035367" y="493184"/>
        <a:ext cx="1387720" cy="1390945"/>
      </dsp:txXfrm>
    </dsp:sp>
    <dsp:sp modelId="{3672F07E-810B-B641-8647-0292772BDEC6}">
      <dsp:nvSpPr>
        <dsp:cNvPr id="0" name=""/>
        <dsp:cNvSpPr/>
      </dsp:nvSpPr>
      <dsp:spPr>
        <a:xfrm>
          <a:off x="6157741" y="3384813"/>
          <a:ext cx="1769373" cy="1722425"/>
        </a:xfrm>
        <a:prstGeom prst="ellipse">
          <a:avLst/>
        </a:prstGeom>
        <a:solidFill>
          <a:srgbClr val="5F3090">
            <a:alpha val="50000"/>
          </a:srgbClr>
        </a:solidFill>
        <a:ln>
          <a:noFill/>
        </a:ln>
        <a:effectLst/>
        <a:scene3d>
          <a:camera prst="orthographicFront"/>
          <a:lightRig rig="threePt" dir="t"/>
        </a:scene3d>
        <a:sp3d>
          <a:bevelT w="1651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700" kern="1200" dirty="0"/>
            <a:t>Fractura de cadera</a:t>
          </a:r>
        </a:p>
      </dsp:txBody>
      <dsp:txXfrm>
        <a:off x="6416860" y="3637056"/>
        <a:ext cx="1251135" cy="1217939"/>
      </dsp:txXfrm>
    </dsp:sp>
    <dsp:sp modelId="{EFC6B374-3D7A-4546-B1E3-3F383F3E337C}">
      <dsp:nvSpPr>
        <dsp:cNvPr id="0" name=""/>
        <dsp:cNvSpPr/>
      </dsp:nvSpPr>
      <dsp:spPr>
        <a:xfrm>
          <a:off x="827425" y="3393576"/>
          <a:ext cx="1791714" cy="1735429"/>
        </a:xfrm>
        <a:prstGeom prst="ellipse">
          <a:avLst/>
        </a:prstGeom>
        <a:solidFill>
          <a:schemeClr val="bg2">
            <a:lumMod val="50000"/>
            <a:alpha val="76000"/>
          </a:schemeClr>
        </a:solidFill>
        <a:ln>
          <a:noFill/>
        </a:ln>
        <a:effectLst/>
        <a:scene3d>
          <a:camera prst="orthographicFront"/>
          <a:lightRig rig="threePt" dir="t"/>
        </a:scene3d>
        <a:sp3d>
          <a:bevelT w="1651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700" kern="1200" dirty="0"/>
            <a:t>VIH</a:t>
          </a:r>
        </a:p>
      </dsp:txBody>
      <dsp:txXfrm>
        <a:off x="1089815" y="3647724"/>
        <a:ext cx="1266934" cy="122713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2FA17F-6C5C-7A48-ABE0-7A6EBCD455D4}">
      <dsp:nvSpPr>
        <dsp:cNvPr id="0" name=""/>
        <dsp:cNvSpPr/>
      </dsp:nvSpPr>
      <dsp:spPr>
        <a:xfrm rot="16200000">
          <a:off x="586101" y="-556594"/>
          <a:ext cx="2475457" cy="3647660"/>
        </a:xfrm>
        <a:prstGeom prst="round1Rect">
          <a:avLst/>
        </a:prstGeom>
        <a:solidFill>
          <a:srgbClr val="5F3090"/>
        </a:solidFill>
        <a:ln>
          <a:noFill/>
        </a:ln>
        <a:effectLst>
          <a:innerShdw blurRad="63500" dist="50800" dir="16200000">
            <a:prstClr val="black">
              <a:alpha val="50000"/>
            </a:prstClr>
          </a:innerShdw>
        </a:effectLst>
        <a:scene3d>
          <a:camera prst="orthographicFront"/>
          <a:lightRig rig="threePt" dir="t"/>
        </a:scene3d>
        <a:sp3d>
          <a:bevelT prst="slop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Respuesta inflamatoria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IL 1 – IL 6 - FNT</a:t>
          </a:r>
        </a:p>
      </dsp:txBody>
      <dsp:txXfrm rot="5400000">
        <a:off x="0" y="29507"/>
        <a:ext cx="3647660" cy="1856593"/>
      </dsp:txXfrm>
    </dsp:sp>
    <dsp:sp modelId="{545EE76F-6C98-F340-B873-C04EB0613892}">
      <dsp:nvSpPr>
        <dsp:cNvPr id="0" name=""/>
        <dsp:cNvSpPr/>
      </dsp:nvSpPr>
      <dsp:spPr>
        <a:xfrm>
          <a:off x="3628109" y="0"/>
          <a:ext cx="3647660" cy="2475457"/>
        </a:xfrm>
        <a:prstGeom prst="round1Rect">
          <a:avLst/>
        </a:prstGeom>
        <a:solidFill>
          <a:schemeClr val="bg1">
            <a:lumMod val="85000"/>
          </a:schemeClr>
        </a:solidFill>
        <a:ln>
          <a:noFill/>
        </a:ln>
        <a:effectLst/>
        <a:scene3d>
          <a:camera prst="orthographicFront"/>
          <a:lightRig rig="threePt" dir="t"/>
        </a:scene3d>
        <a:sp3d>
          <a:bevelT prst="slop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Catabolismo proteico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Resistencia a la insulina</a:t>
          </a:r>
        </a:p>
      </dsp:txBody>
      <dsp:txXfrm>
        <a:off x="3628109" y="0"/>
        <a:ext cx="3647660" cy="1856593"/>
      </dsp:txXfrm>
    </dsp:sp>
    <dsp:sp modelId="{6883850E-D046-1141-87A7-9CCFEE8CB973}">
      <dsp:nvSpPr>
        <dsp:cNvPr id="0" name=""/>
        <dsp:cNvSpPr/>
      </dsp:nvSpPr>
      <dsp:spPr>
        <a:xfrm rot="10800000">
          <a:off x="0" y="2475457"/>
          <a:ext cx="3647660" cy="2475457"/>
        </a:xfrm>
        <a:prstGeom prst="round1Rect">
          <a:avLst/>
        </a:prstGeom>
        <a:solidFill>
          <a:schemeClr val="bg2">
            <a:lumMod val="75000"/>
            <a:alpha val="50000"/>
          </a:schemeClr>
        </a:solidFill>
        <a:ln>
          <a:noFill/>
        </a:ln>
        <a:effectLst/>
        <a:scene3d>
          <a:camera prst="orthographicFront"/>
          <a:lightRig rig="threePt" dir="t"/>
        </a:scene3d>
        <a:sp3d>
          <a:bevelT prst="slop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Ayuno </a:t>
          </a:r>
          <a:r>
            <a:rPr lang="es-ES" sz="2300" kern="12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perioperatorio</a:t>
          </a:r>
          <a:endParaRPr lang="es-ES" sz="2300" kern="120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Baja ingesta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Trauma quirúrgico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700" kern="1200" dirty="0"/>
        </a:p>
      </dsp:txBody>
      <dsp:txXfrm rot="10800000">
        <a:off x="0" y="3094321"/>
        <a:ext cx="3647660" cy="1856593"/>
      </dsp:txXfrm>
    </dsp:sp>
    <dsp:sp modelId="{51AAEDE1-D966-1843-A045-C38132E5B300}">
      <dsp:nvSpPr>
        <dsp:cNvPr id="0" name=""/>
        <dsp:cNvSpPr/>
      </dsp:nvSpPr>
      <dsp:spPr>
        <a:xfrm rot="5400000">
          <a:off x="4233762" y="1889356"/>
          <a:ext cx="2475457" cy="3647660"/>
        </a:xfrm>
        <a:prstGeom prst="round1Rect">
          <a:avLst/>
        </a:prstGeom>
        <a:solidFill>
          <a:srgbClr val="5F3090">
            <a:alpha val="50000"/>
          </a:srgbClr>
        </a:solidFill>
        <a:ln>
          <a:noFill/>
        </a:ln>
        <a:effectLst/>
        <a:scene3d>
          <a:camera prst="orthographicFront"/>
          <a:lightRig rig="threePt" dir="t"/>
        </a:scene3d>
        <a:sp3d>
          <a:bevelT prst="slop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Hiperglucemia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Pérdida masa muscular</a:t>
          </a:r>
        </a:p>
      </dsp:txBody>
      <dsp:txXfrm rot="-5400000">
        <a:off x="3647661" y="3094321"/>
        <a:ext cx="3647660" cy="1856593"/>
      </dsp:txXfrm>
    </dsp:sp>
    <dsp:sp modelId="{8B402484-FE51-8448-9694-5F31F59A4D56}">
      <dsp:nvSpPr>
        <dsp:cNvPr id="0" name=""/>
        <dsp:cNvSpPr/>
      </dsp:nvSpPr>
      <dsp:spPr>
        <a:xfrm>
          <a:off x="2512238" y="2070639"/>
          <a:ext cx="2238671" cy="851792"/>
        </a:xfrm>
        <a:prstGeom prst="roundRect">
          <a:avLst/>
        </a:prstGeom>
        <a:solidFill>
          <a:schemeClr val="bg1"/>
        </a:solidFill>
        <a:ln>
          <a:noFill/>
        </a:ln>
        <a:effectLst/>
        <a:scene3d>
          <a:camera prst="orthographicFront"/>
          <a:lightRig rig="threePt" dir="t"/>
        </a:scene3d>
        <a:sp3d>
          <a:bevelT w="139700" prst="cross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Desnutrición</a:t>
          </a:r>
        </a:p>
      </dsp:txBody>
      <dsp:txXfrm>
        <a:off x="2553819" y="2112220"/>
        <a:ext cx="2155509" cy="76863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2FA17F-6C5C-7A48-ABE0-7A6EBCD455D4}">
      <dsp:nvSpPr>
        <dsp:cNvPr id="0" name=""/>
        <dsp:cNvSpPr/>
      </dsp:nvSpPr>
      <dsp:spPr>
        <a:xfrm rot="16200000">
          <a:off x="539338" y="-539338"/>
          <a:ext cx="2257317" cy="3335993"/>
        </a:xfrm>
        <a:prstGeom prst="round1Rect">
          <a:avLst/>
        </a:prstGeom>
        <a:solidFill>
          <a:srgbClr val="5F3090"/>
        </a:solidFill>
        <a:ln>
          <a:noFill/>
        </a:ln>
        <a:effectLst>
          <a:innerShdw blurRad="63500" dist="50800" dir="16200000">
            <a:srgbClr val="5F3090">
              <a:alpha val="50000"/>
            </a:srgbClr>
          </a:innerShdw>
        </a:effectLst>
        <a:scene3d>
          <a:camera prst="orthographicFront"/>
          <a:lightRig rig="threePt" dir="t"/>
        </a:scene3d>
        <a:sp3d>
          <a:bevelT prst="slop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Respuesta inflamatoria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IL 1 – IL 6 - FNT</a:t>
          </a:r>
        </a:p>
      </dsp:txBody>
      <dsp:txXfrm rot="5400000">
        <a:off x="-1" y="1"/>
        <a:ext cx="3335993" cy="1692987"/>
      </dsp:txXfrm>
    </dsp:sp>
    <dsp:sp modelId="{545EE76F-6C98-F340-B873-C04EB0613892}">
      <dsp:nvSpPr>
        <dsp:cNvPr id="0" name=""/>
        <dsp:cNvSpPr/>
      </dsp:nvSpPr>
      <dsp:spPr>
        <a:xfrm>
          <a:off x="3335993" y="0"/>
          <a:ext cx="3335993" cy="2257317"/>
        </a:xfrm>
        <a:prstGeom prst="round1Rect">
          <a:avLst/>
        </a:prstGeom>
        <a:solidFill>
          <a:schemeClr val="bg1">
            <a:lumMod val="85000"/>
          </a:schemeClr>
        </a:solidFill>
        <a:ln>
          <a:noFill/>
        </a:ln>
        <a:effectLst/>
        <a:scene3d>
          <a:camera prst="orthographicFront"/>
          <a:lightRig rig="threePt" dir="t"/>
        </a:scene3d>
        <a:sp3d>
          <a:bevelT prst="slop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Pérdida de Nitrógeno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Resistencia a la insulina</a:t>
          </a:r>
        </a:p>
      </dsp:txBody>
      <dsp:txXfrm>
        <a:off x="3335993" y="0"/>
        <a:ext cx="3335993" cy="1692987"/>
      </dsp:txXfrm>
    </dsp:sp>
    <dsp:sp modelId="{6883850E-D046-1141-87A7-9CCFEE8CB973}">
      <dsp:nvSpPr>
        <dsp:cNvPr id="0" name=""/>
        <dsp:cNvSpPr/>
      </dsp:nvSpPr>
      <dsp:spPr>
        <a:xfrm rot="10800000">
          <a:off x="0" y="2257317"/>
          <a:ext cx="3335993" cy="2257317"/>
        </a:xfrm>
        <a:prstGeom prst="round1Rect">
          <a:avLst/>
        </a:prstGeom>
        <a:solidFill>
          <a:schemeClr val="bg2">
            <a:lumMod val="75000"/>
            <a:alpha val="74000"/>
          </a:schemeClr>
        </a:solidFill>
        <a:ln>
          <a:noFill/>
        </a:ln>
        <a:effectLst/>
        <a:scene3d>
          <a:camera prst="orthographicFront"/>
          <a:lightRig rig="threePt" dir="t"/>
        </a:scene3d>
        <a:sp3d>
          <a:bevelT prst="slop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Mala condición nutricional y funcional previa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Ayuno </a:t>
          </a:r>
          <a:r>
            <a:rPr lang="es-ES" sz="1800" b="1" kern="12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perioperatorio</a:t>
          </a:r>
          <a:endParaRPr lang="es-ES" sz="1800" b="1" kern="120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 rot="10800000">
        <a:off x="0" y="2821646"/>
        <a:ext cx="3335993" cy="1692987"/>
      </dsp:txXfrm>
    </dsp:sp>
    <dsp:sp modelId="{51AAEDE1-D966-1843-A045-C38132E5B300}">
      <dsp:nvSpPr>
        <dsp:cNvPr id="0" name=""/>
        <dsp:cNvSpPr/>
      </dsp:nvSpPr>
      <dsp:spPr>
        <a:xfrm rot="5400000">
          <a:off x="3875331" y="1717978"/>
          <a:ext cx="2257317" cy="3335993"/>
        </a:xfrm>
        <a:prstGeom prst="round1Rect">
          <a:avLst/>
        </a:prstGeom>
        <a:solidFill>
          <a:srgbClr val="5F3090">
            <a:alpha val="50000"/>
          </a:srgbClr>
        </a:solidFill>
        <a:ln>
          <a:noFill/>
        </a:ln>
        <a:effectLst/>
        <a:scene3d>
          <a:camera prst="orthographicFront"/>
          <a:lightRig rig="threePt" dir="t"/>
        </a:scene3d>
        <a:sp3d>
          <a:bevelT prst="slop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Hiperglucemia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Pérdida Masa Muscular</a:t>
          </a:r>
        </a:p>
      </dsp:txBody>
      <dsp:txXfrm rot="-5400000">
        <a:off x="3335993" y="2821646"/>
        <a:ext cx="3335993" cy="1692987"/>
      </dsp:txXfrm>
    </dsp:sp>
    <dsp:sp modelId="{8B402484-FE51-8448-9694-5F31F59A4D56}">
      <dsp:nvSpPr>
        <dsp:cNvPr id="0" name=""/>
        <dsp:cNvSpPr/>
      </dsp:nvSpPr>
      <dsp:spPr>
        <a:xfrm>
          <a:off x="2064129" y="1801908"/>
          <a:ext cx="2543728" cy="910816"/>
        </a:xfrm>
        <a:prstGeom prst="roundRect">
          <a:avLst/>
        </a:prstGeom>
        <a:solidFill>
          <a:schemeClr val="bg1"/>
        </a:solidFill>
        <a:ln>
          <a:noFill/>
        </a:ln>
        <a:effectLst/>
        <a:scene3d>
          <a:camera prst="orthographicFront"/>
          <a:lightRig rig="threePt" dir="t"/>
        </a:scene3d>
        <a:sp3d>
          <a:bevelT w="139700" prst="cross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Desnutrición + Edad</a:t>
          </a:r>
        </a:p>
      </dsp:txBody>
      <dsp:txXfrm>
        <a:off x="2108591" y="1846370"/>
        <a:ext cx="2454804" cy="82189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00A484-776D-3445-B180-BFD0574B39FF}">
      <dsp:nvSpPr>
        <dsp:cNvPr id="0" name=""/>
        <dsp:cNvSpPr/>
      </dsp:nvSpPr>
      <dsp:spPr>
        <a:xfrm rot="16200000">
          <a:off x="508000" y="-508000"/>
          <a:ext cx="2032000" cy="3048000"/>
        </a:xfrm>
        <a:prstGeom prst="round1Rect">
          <a:avLst/>
        </a:prstGeom>
        <a:solidFill>
          <a:srgbClr val="5F309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_tradnl" sz="1600" b="1" kern="1200" dirty="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b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Pérdida de peso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b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Pérdida de Masa muscular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b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Baja ingesta</a:t>
          </a:r>
        </a:p>
      </dsp:txBody>
      <dsp:txXfrm rot="5400000">
        <a:off x="0" y="0"/>
        <a:ext cx="3048000" cy="1524000"/>
      </dsp:txXfrm>
    </dsp:sp>
    <dsp:sp modelId="{EB5EAF3C-6E49-914A-B251-2ED2EBAA93B6}">
      <dsp:nvSpPr>
        <dsp:cNvPr id="0" name=""/>
        <dsp:cNvSpPr/>
      </dsp:nvSpPr>
      <dsp:spPr>
        <a:xfrm>
          <a:off x="3048000" y="0"/>
          <a:ext cx="3048000" cy="2032000"/>
        </a:xfrm>
        <a:prstGeom prst="round1Rect">
          <a:avLst/>
        </a:prstGeom>
        <a:solidFill>
          <a:schemeClr val="accent3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Pobre rehabilitación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complicaciones</a:t>
          </a:r>
        </a:p>
      </dsp:txBody>
      <dsp:txXfrm>
        <a:off x="3048000" y="0"/>
        <a:ext cx="3048000" cy="1524000"/>
      </dsp:txXfrm>
    </dsp:sp>
    <dsp:sp modelId="{161D9A66-3222-6842-B613-E95BD6B3C790}">
      <dsp:nvSpPr>
        <dsp:cNvPr id="0" name=""/>
        <dsp:cNvSpPr/>
      </dsp:nvSpPr>
      <dsp:spPr>
        <a:xfrm rot="10800000">
          <a:off x="0" y="2032000"/>
          <a:ext cx="3048000" cy="2032000"/>
        </a:xfrm>
        <a:prstGeom prst="round1Rect">
          <a:avLst/>
        </a:prstGeom>
        <a:solidFill>
          <a:schemeClr val="accent3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Respuesta inflamatoria prolongada (3-6  meses)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Depresión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Postración</a:t>
          </a:r>
        </a:p>
      </dsp:txBody>
      <dsp:txXfrm rot="10800000">
        <a:off x="0" y="2539999"/>
        <a:ext cx="3048000" cy="1524000"/>
      </dsp:txXfrm>
    </dsp:sp>
    <dsp:sp modelId="{443ED7AD-2909-DF4A-85CC-8EEE9E5744F0}">
      <dsp:nvSpPr>
        <dsp:cNvPr id="0" name=""/>
        <dsp:cNvSpPr/>
      </dsp:nvSpPr>
      <dsp:spPr>
        <a:xfrm rot="5400000">
          <a:off x="3556000" y="1523999"/>
          <a:ext cx="2032000" cy="3048000"/>
        </a:xfrm>
        <a:prstGeom prst="round1Rect">
          <a:avLst/>
        </a:prstGeom>
        <a:solidFill>
          <a:srgbClr val="5F3090">
            <a:alpha val="50000"/>
          </a:srgb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Reingresos</a:t>
          </a:r>
        </a:p>
      </dsp:txBody>
      <dsp:txXfrm rot="-5400000">
        <a:off x="3048000" y="2539999"/>
        <a:ext cx="3048000" cy="1524000"/>
      </dsp:txXfrm>
    </dsp:sp>
    <dsp:sp modelId="{7E017AB3-2460-8445-A3AA-D1D99C16A324}">
      <dsp:nvSpPr>
        <dsp:cNvPr id="0" name=""/>
        <dsp:cNvSpPr/>
      </dsp:nvSpPr>
      <dsp:spPr>
        <a:xfrm>
          <a:off x="2133600" y="1523999"/>
          <a:ext cx="1828800" cy="1016000"/>
        </a:xfrm>
        <a:prstGeom prst="roundRect">
          <a:avLst/>
        </a:prstGeom>
        <a:solidFill>
          <a:schemeClr val="bg1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0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Desnutrición</a:t>
          </a:r>
        </a:p>
      </dsp:txBody>
      <dsp:txXfrm>
        <a:off x="2183197" y="1573596"/>
        <a:ext cx="1729606" cy="9168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F998AA-869B-9543-90B7-9E74BD4AABDF}" type="datetimeFigureOut">
              <a:rPr lang="es-CO" smtClean="0"/>
              <a:t>19/10/20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D7FDFC-6E28-4441-9944-7620FB81FB1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90204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En la última conferencia de este curso vamos a hablar de la suplementación como indicación a la luz de la evidencia en cuatro patologías específicas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D7FDFC-6E28-4441-9944-7620FB81FB1C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923475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La pérdida de peso ocurre en todos los estados</a:t>
            </a:r>
            <a:r>
              <a:rPr lang="es-ES_tradnl" baseline="0" dirty="0"/>
              <a:t> de la enfermedad. El síndrome de desgaste de VIH se define como pérdida de peso (&gt;10%) y/o diarrea. </a:t>
            </a:r>
          </a:p>
          <a:p>
            <a:endParaRPr lang="es-ES_tradnl" baseline="0" dirty="0"/>
          </a:p>
          <a:p>
            <a:r>
              <a:rPr lang="es-ES_tradnl" baseline="0" dirty="0"/>
              <a:t>Es importante diferenciar si el paciente tiene desgaste muscular o pérdida de grasa periférica (lipodistrofia).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7EC57-8750-4181-87A0-104849462218}" type="slidenum">
              <a:rPr lang="es-CO" smtClean="0"/>
              <a:t>10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82603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En el paciente con VIH se presentan varias interferencias con el aporte relacionadas con la enfermedad y con el tratamiento. Estas son: 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b="0" dirty="0">
                <a:solidFill>
                  <a:schemeClr val="tx2"/>
                </a:solidFill>
              </a:rPr>
              <a:t>Mantener y/o mejorar la ingesta.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b="0" dirty="0">
                <a:solidFill>
                  <a:schemeClr val="tx2"/>
                </a:solidFill>
              </a:rPr>
              <a:t>Mitigar los efectos metabólicos.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b="0" dirty="0">
                <a:solidFill>
                  <a:schemeClr val="tx2"/>
                </a:solidFill>
              </a:rPr>
              <a:t>Mantener la masa muscular.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b="0" dirty="0">
                <a:solidFill>
                  <a:schemeClr val="tx2"/>
                </a:solidFill>
              </a:rPr>
              <a:t>Reducir el riesgo de interrupción de los tratamientos. 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b="0" dirty="0">
                <a:solidFill>
                  <a:schemeClr val="tx2"/>
                </a:solidFill>
              </a:rPr>
              <a:t>Mejorar la calidad de vida. 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endParaRPr lang="es-ES" b="0" dirty="0">
              <a:solidFill>
                <a:schemeClr val="tx2"/>
              </a:solidFill>
            </a:endParaRPr>
          </a:p>
          <a:p>
            <a:r>
              <a:rPr lang="es-CO" dirty="0"/>
              <a:t>La evidencia nos da algunas indicaciones respecto al manejo. Hacer énfasis en que la sintomatología gastrointestinal no debe ser sinónimo de suspender el aporte nutricional. La evidencia nos dice que: 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b="0" dirty="0"/>
              <a:t>La terapia nutricional se indica cuando la pérdida de peso es significativa (&gt;5% en 3 meses) (B)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b="0" dirty="0"/>
              <a:t>La diarrea no impide el efecto positivo de los suplementos orales (A)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b="0" dirty="0"/>
              <a:t>La consejería nutricional y/o los suplementos nutricionales orales son igualmente efectivos para preservar el estado nutricional.</a:t>
            </a:r>
          </a:p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D7FDFC-6E28-4441-9944-7620FB81FB1C}" type="slidenum">
              <a:rPr lang="es-CO" smtClean="0"/>
              <a:t>11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73580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El cáncer es</a:t>
            </a:r>
            <a:r>
              <a:rPr lang="es-ES_tradnl" baseline="0" dirty="0"/>
              <a:t> actualmente una de las causas de mayor morbimortalidad en el mundo, el número de nuevos casos es cada vez mayor.</a:t>
            </a:r>
          </a:p>
          <a:p>
            <a:endParaRPr lang="es-ES_tradnl" baseline="0" dirty="0"/>
          </a:p>
          <a:p>
            <a:r>
              <a:rPr lang="es-ES_tradn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 año mueren 8.2 millones de personas en el mundo por patologías oncológicas y se diagnostican aproximadamente 14 millones de nuevos casos</a:t>
            </a:r>
            <a:r>
              <a:rPr lang="es-CO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7EC57-8750-4181-87A0-104849462218}" type="slidenum">
              <a:rPr lang="es-CO" smtClean="0"/>
              <a:t>12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273673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 vez se desarrollan nuevos tratamientos antineoplásicos y se crean nuevas líneas de manejo en cirugía, quimioterapia, hormonoterapia, terapia biológica y radioterapia que están siendo más efectivas en la curación del cáncer pero también hay tumores que no pueden ser curados y se convierten en enfermedades crónicas en donde el proceso de inflamación y malnutrición es parte del proceso de la enfermedad y del tratamiento</a:t>
            </a:r>
            <a:r>
              <a:rPr lang="es-CO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7EC57-8750-4181-87A0-104849462218}" type="slidenum">
              <a:rPr lang="es-CO" smtClean="0"/>
              <a:t>13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246313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Estos son los objetivos nutricionales que se plantean en la terapia nutricional de los pacientes oncológicos en el momento en </a:t>
            </a:r>
            <a:r>
              <a:rPr lang="es-CO" b="0" dirty="0"/>
              <a:t>que que se empieza la intervención nutricional: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b="0" dirty="0">
                <a:solidFill>
                  <a:schemeClr val="tx2"/>
                </a:solidFill>
              </a:rPr>
              <a:t>Mantener y/o mejorar la ingesta.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b="0" dirty="0">
                <a:solidFill>
                  <a:schemeClr val="tx2"/>
                </a:solidFill>
              </a:rPr>
              <a:t>Mitigar los efectos metabólicos.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b="0" dirty="0">
                <a:solidFill>
                  <a:schemeClr val="tx2"/>
                </a:solidFill>
              </a:rPr>
              <a:t>Mantener la masa muscular.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b="0" dirty="0">
                <a:solidFill>
                  <a:schemeClr val="tx2"/>
                </a:solidFill>
              </a:rPr>
              <a:t>Reducir el riesgo de interrupción de los tratamientos. 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b="0" dirty="0">
                <a:solidFill>
                  <a:schemeClr val="tx2"/>
                </a:solidFill>
              </a:rPr>
              <a:t>Mejorar la calidad de vida.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D7FDFC-6E28-4441-9944-7620FB81FB1C}" type="slidenum">
              <a:rPr lang="es-CO" smtClean="0"/>
              <a:t>14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737170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La malnutrición y la pérdida de masa muscular son frecuentes en los pacientes con cáncer y tienen efecto negativo en pronóstico</a:t>
            </a:r>
            <a:r>
              <a:rPr lang="es-ES_tradnl" baseline="0" dirty="0"/>
              <a:t> clínico.</a:t>
            </a:r>
          </a:p>
          <a:p>
            <a:endParaRPr lang="es-ES_tradnl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_tradn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general las patologías oncológicas aumentan los requerimientos calóricos y proteicos de los pacientes, pero la determinación de los requerimientos debe individualizarse según: </a:t>
            </a:r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s-CO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Localización del tumor</a:t>
            </a:r>
            <a:r>
              <a:rPr lang="es-CO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los tumores del tracto gastrointestinal y los tumores de cabeza y cuello generalmente ocasionan mayor compromiso nutricional.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s-CO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Tipo de tumor</a:t>
            </a:r>
            <a:r>
              <a:rPr lang="es-CO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algunos tumores son más catabólicos que otros como el cáncer gástrico, de páncreas o de pulmón.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s-CO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Tipo de tratamiento instaurado</a:t>
            </a:r>
            <a:r>
              <a:rPr lang="es-CO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7EC57-8750-4181-87A0-104849462218}" type="slidenum">
              <a:rPr lang="es-CO" smtClean="0"/>
              <a:t>15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870716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La </a:t>
            </a:r>
            <a:r>
              <a:rPr lang="en-US" baseline="0" dirty="0" err="1"/>
              <a:t>malnutrición</a:t>
            </a:r>
            <a:r>
              <a:rPr lang="en-US" baseline="0" dirty="0"/>
              <a:t> y la </a:t>
            </a:r>
            <a:r>
              <a:rPr lang="en-US" baseline="0" dirty="0" err="1"/>
              <a:t>pérdida</a:t>
            </a:r>
            <a:r>
              <a:rPr lang="en-US" baseline="0" dirty="0"/>
              <a:t> de masa muscular son </a:t>
            </a:r>
            <a:r>
              <a:rPr lang="en-US" baseline="0" dirty="0" err="1"/>
              <a:t>frecuentes</a:t>
            </a:r>
            <a:r>
              <a:rPr lang="en-US" baseline="0" dirty="0"/>
              <a:t> </a:t>
            </a:r>
            <a:r>
              <a:rPr lang="en-US" baseline="0" dirty="0" err="1"/>
              <a:t>en</a:t>
            </a:r>
            <a:r>
              <a:rPr lang="en-US" baseline="0" dirty="0"/>
              <a:t> los </a:t>
            </a:r>
            <a:r>
              <a:rPr lang="en-US" baseline="0" dirty="0" err="1"/>
              <a:t>pacientes</a:t>
            </a:r>
            <a:r>
              <a:rPr lang="en-US" baseline="0" dirty="0"/>
              <a:t> </a:t>
            </a:r>
            <a:r>
              <a:rPr lang="en-US" baseline="0" dirty="0" err="1"/>
              <a:t>oncológicos</a:t>
            </a:r>
            <a:r>
              <a:rPr lang="en-US" baseline="0" dirty="0"/>
              <a:t> y </a:t>
            </a:r>
            <a:r>
              <a:rPr lang="en-US" baseline="0" dirty="0" err="1"/>
              <a:t>tienen</a:t>
            </a:r>
            <a:r>
              <a:rPr lang="en-US" baseline="0" dirty="0"/>
              <a:t> un </a:t>
            </a:r>
            <a:r>
              <a:rPr lang="en-US" baseline="0" dirty="0" err="1"/>
              <a:t>efecto</a:t>
            </a:r>
            <a:r>
              <a:rPr lang="en-US" baseline="0" dirty="0"/>
              <a:t> </a:t>
            </a:r>
            <a:r>
              <a:rPr lang="en-US" baseline="0" dirty="0" err="1"/>
              <a:t>negativo</a:t>
            </a:r>
            <a:r>
              <a:rPr lang="en-US" baseline="0" dirty="0"/>
              <a:t> </a:t>
            </a:r>
            <a:r>
              <a:rPr lang="en-US" baseline="0" dirty="0" err="1"/>
              <a:t>sobre</a:t>
            </a:r>
            <a:r>
              <a:rPr lang="en-US" baseline="0" dirty="0"/>
              <a:t> el </a:t>
            </a:r>
            <a:r>
              <a:rPr lang="en-US" baseline="0" dirty="0" err="1"/>
              <a:t>pronóstico</a:t>
            </a:r>
            <a:r>
              <a:rPr lang="en-US" baseline="0" dirty="0"/>
              <a:t>. Las </a:t>
            </a:r>
            <a:r>
              <a:rPr lang="en-US" baseline="0" dirty="0" err="1"/>
              <a:t>causas</a:t>
            </a:r>
            <a:r>
              <a:rPr lang="en-US" baseline="0" dirty="0"/>
              <a:t> son </a:t>
            </a:r>
            <a:r>
              <a:rPr lang="en-US" baseline="0" dirty="0" err="1"/>
              <a:t>multifactoriales</a:t>
            </a:r>
            <a:r>
              <a:rPr lang="en-US" baseline="0" dirty="0"/>
              <a:t>, se </a:t>
            </a:r>
            <a:r>
              <a:rPr lang="en-US" baseline="0" dirty="0" err="1"/>
              <a:t>presentan</a:t>
            </a:r>
            <a:r>
              <a:rPr lang="en-US" baseline="0" dirty="0"/>
              <a:t> </a:t>
            </a:r>
            <a:r>
              <a:rPr lang="en-US" baseline="0" dirty="0" err="1"/>
              <a:t>alteraciones</a:t>
            </a:r>
            <a:r>
              <a:rPr lang="en-US" baseline="0" dirty="0"/>
              <a:t> </a:t>
            </a:r>
            <a:r>
              <a:rPr lang="en-US" baseline="0" dirty="0" err="1"/>
              <a:t>típicas</a:t>
            </a:r>
            <a:r>
              <a:rPr lang="en-US" baseline="0" dirty="0"/>
              <a:t> de </a:t>
            </a:r>
            <a:r>
              <a:rPr lang="en-US" baseline="0" dirty="0" err="1"/>
              <a:t>una</a:t>
            </a:r>
            <a:r>
              <a:rPr lang="en-US" baseline="0" dirty="0"/>
              <a:t> </a:t>
            </a:r>
            <a:r>
              <a:rPr lang="en-US" baseline="0" dirty="0" err="1"/>
              <a:t>enfermedad</a:t>
            </a:r>
            <a:r>
              <a:rPr lang="en-US" baseline="0" dirty="0"/>
              <a:t> </a:t>
            </a:r>
            <a:r>
              <a:rPr lang="en-US" baseline="0" dirty="0" err="1"/>
              <a:t>crónica</a:t>
            </a:r>
            <a:r>
              <a:rPr lang="en-US" baseline="0" dirty="0"/>
              <a:t>, con </a:t>
            </a:r>
            <a:r>
              <a:rPr lang="en-US" baseline="0" dirty="0" err="1"/>
              <a:t>condiciones</a:t>
            </a:r>
            <a:r>
              <a:rPr lang="en-US" baseline="0" dirty="0"/>
              <a:t> </a:t>
            </a:r>
            <a:r>
              <a:rPr lang="en-US" baseline="0" dirty="0" err="1"/>
              <a:t>especiales</a:t>
            </a:r>
            <a:r>
              <a:rPr lang="en-US" baseline="0" dirty="0"/>
              <a:t> </a:t>
            </a:r>
            <a:r>
              <a:rPr lang="en-US" baseline="0" dirty="0" err="1"/>
              <a:t>como</a:t>
            </a:r>
            <a:r>
              <a:rPr lang="en-US" baseline="0" dirty="0"/>
              <a:t> son las </a:t>
            </a:r>
            <a:r>
              <a:rPr lang="en-US" baseline="0" dirty="0" err="1"/>
              <a:t>relacionadas</a:t>
            </a:r>
            <a:r>
              <a:rPr lang="en-US" baseline="0" dirty="0"/>
              <a:t> con </a:t>
            </a:r>
            <a:r>
              <a:rPr lang="en-US" baseline="0" dirty="0" err="1"/>
              <a:t>factores</a:t>
            </a:r>
            <a:r>
              <a:rPr lang="en-US" baseline="0" dirty="0"/>
              <a:t> </a:t>
            </a:r>
            <a:r>
              <a:rPr lang="en-US" baseline="0" dirty="0" err="1"/>
              <a:t>producidos</a:t>
            </a:r>
            <a:r>
              <a:rPr lang="en-US" baseline="0" dirty="0"/>
              <a:t> </a:t>
            </a:r>
            <a:r>
              <a:rPr lang="en-US" baseline="0" dirty="0" err="1"/>
              <a:t>por</a:t>
            </a:r>
            <a:r>
              <a:rPr lang="en-US" baseline="0" dirty="0"/>
              <a:t> el tumor, </a:t>
            </a:r>
            <a:r>
              <a:rPr lang="en-US" baseline="0" dirty="0" err="1"/>
              <a:t>por</a:t>
            </a:r>
            <a:r>
              <a:rPr lang="en-US" baseline="0" dirty="0"/>
              <a:t> </a:t>
            </a:r>
            <a:r>
              <a:rPr lang="en-US" baseline="0" dirty="0" err="1"/>
              <a:t>factores</a:t>
            </a:r>
            <a:r>
              <a:rPr lang="en-US" baseline="0" dirty="0"/>
              <a:t> </a:t>
            </a:r>
            <a:r>
              <a:rPr lang="en-US" baseline="0" dirty="0" err="1"/>
              <a:t>relacionados</a:t>
            </a:r>
            <a:r>
              <a:rPr lang="en-US" baseline="0" dirty="0"/>
              <a:t> con el </a:t>
            </a:r>
            <a:r>
              <a:rPr lang="en-US" baseline="0" dirty="0" err="1"/>
              <a:t>paciente</a:t>
            </a:r>
            <a:r>
              <a:rPr lang="en-US" baseline="0" dirty="0"/>
              <a:t> o </a:t>
            </a:r>
            <a:r>
              <a:rPr lang="en-US" baseline="0" dirty="0" err="1"/>
              <a:t>por</a:t>
            </a:r>
            <a:r>
              <a:rPr lang="en-US" baseline="0" dirty="0"/>
              <a:t> el </a:t>
            </a:r>
            <a:r>
              <a:rPr lang="en-US" baseline="0" dirty="0" err="1"/>
              <a:t>tratamiento</a:t>
            </a:r>
            <a:r>
              <a:rPr lang="en-US" baseline="0" dirty="0"/>
              <a:t> </a:t>
            </a:r>
            <a:r>
              <a:rPr lang="en-US" baseline="0" dirty="0" err="1"/>
              <a:t>oncológico</a:t>
            </a:r>
            <a:r>
              <a:rPr lang="en-US" baseline="0" dirty="0"/>
              <a:t>. </a:t>
            </a:r>
          </a:p>
          <a:p>
            <a:endParaRPr lang="en-US" baseline="0" dirty="0"/>
          </a:p>
          <a:p>
            <a:r>
              <a:rPr lang="es-ES_tradnl" dirty="0"/>
              <a:t>Vamos a dar algunas indicaciones respecto a la suplementación oral de las</a:t>
            </a:r>
            <a:r>
              <a:rPr lang="es-ES_tradnl" baseline="0" dirty="0"/>
              <a:t> últimas guías para nutrición en paciente con cáncer de la Asociación Europea de Nutrición Enteral y Parenteral (ESPEN).</a:t>
            </a:r>
          </a:p>
          <a:p>
            <a:endParaRPr lang="es-ES_tradnl" baseline="0" dirty="0"/>
          </a:p>
          <a:p>
            <a:r>
              <a:rPr lang="es-ES_tradnl" dirty="0"/>
              <a:t>La malnutrición </a:t>
            </a:r>
            <a:r>
              <a:rPr lang="es-ES_tradnl" baseline="0" dirty="0"/>
              <a:t>está asociada a mal pronóstico. Por esto es mejor que la terapia nutricional sea iniciada preferiblemente en pacientes que aún no están muy comprometidos nutricionalmente y cuando los objetivos de la terapia de manejo incluyan mantener o mejorar el estado nutricional. La terapia nutricional debe ser iniciada inmediatamente en los pacientes severamente malnutridos que se encuentran en tratamiento activo para la enfermedad oncológica. </a:t>
            </a:r>
          </a:p>
          <a:p>
            <a:endParaRPr lang="es-ES_tradnl" baseline="0" dirty="0"/>
          </a:p>
          <a:p>
            <a:r>
              <a:rPr lang="es-ES_tradnl" baseline="0" dirty="0"/>
              <a:t>En los pacientes sometidos a radioterapia, principalmente de cabeza y cuello y tracto gastrointestinal hay que asegurar una adecuada ingesta ya sea con adecuada consejería nutricional y/o el uso de suplementos nutricionales para evitar el deterioro nutricional y minimizar el riesgo de interrupciones del tratamiento. 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7EC57-8750-4181-87A0-104849462218}" type="slidenum">
              <a:rPr lang="es-CO" smtClean="0"/>
              <a:t>16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34668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Los pacientes quirúrgicos que no reciben una terapia nutricional durante el período </a:t>
            </a:r>
            <a:r>
              <a:rPr lang="es-ES_tradnl" dirty="0" err="1"/>
              <a:t>perioperatorio</a:t>
            </a:r>
            <a:r>
              <a:rPr lang="es-ES_tradnl" dirty="0"/>
              <a:t> tienen mayor riesgo de presentar complicaciones y malos desenlaces en el período postoperatorio.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7EC57-8750-4181-87A0-104849462218}" type="slidenum">
              <a:rPr lang="es-CO" smtClean="0"/>
              <a:t>17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189259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El</a:t>
            </a:r>
            <a:r>
              <a:rPr lang="en-US" baseline="0" dirty="0"/>
              <a:t> </a:t>
            </a:r>
            <a:r>
              <a:rPr lang="en-US" baseline="0" dirty="0" err="1"/>
              <a:t>paciente</a:t>
            </a:r>
            <a:r>
              <a:rPr lang="en-US" baseline="0" dirty="0"/>
              <a:t> </a:t>
            </a:r>
            <a:r>
              <a:rPr lang="en-US" baseline="0" dirty="0" err="1"/>
              <a:t>quirúrgico</a:t>
            </a:r>
            <a:r>
              <a:rPr lang="en-US" baseline="0" dirty="0"/>
              <a:t>, </a:t>
            </a:r>
            <a:r>
              <a:rPr lang="en-US" baseline="0" dirty="0" err="1"/>
              <a:t>experimienta</a:t>
            </a:r>
            <a:r>
              <a:rPr lang="en-US" baseline="0" dirty="0"/>
              <a:t> </a:t>
            </a:r>
            <a:r>
              <a:rPr lang="en-US" baseline="0" dirty="0" err="1"/>
              <a:t>una</a:t>
            </a:r>
            <a:r>
              <a:rPr lang="en-US" baseline="0" dirty="0"/>
              <a:t> </a:t>
            </a:r>
            <a:r>
              <a:rPr lang="en-US" baseline="0" dirty="0" err="1"/>
              <a:t>respuesta</a:t>
            </a:r>
            <a:r>
              <a:rPr lang="en-US" baseline="0" dirty="0"/>
              <a:t> </a:t>
            </a:r>
            <a:r>
              <a:rPr lang="en-US" baseline="0" dirty="0" err="1"/>
              <a:t>metabólica</a:t>
            </a:r>
            <a:r>
              <a:rPr lang="en-US" baseline="0" dirty="0"/>
              <a:t> al trauma, con un </a:t>
            </a:r>
            <a:r>
              <a:rPr lang="en-US" baseline="0" dirty="0" err="1"/>
              <a:t>estado</a:t>
            </a:r>
            <a:r>
              <a:rPr lang="en-US" baseline="0" dirty="0"/>
              <a:t> de </a:t>
            </a:r>
            <a:r>
              <a:rPr lang="en-US" baseline="0" dirty="0" err="1"/>
              <a:t>ayuno</a:t>
            </a:r>
            <a:r>
              <a:rPr lang="en-US" baseline="0" dirty="0"/>
              <a:t> </a:t>
            </a:r>
            <a:r>
              <a:rPr lang="en-US" baseline="0" dirty="0" err="1"/>
              <a:t>previo</a:t>
            </a:r>
            <a:r>
              <a:rPr lang="en-US" baseline="0" dirty="0"/>
              <a:t>, </a:t>
            </a:r>
            <a:r>
              <a:rPr lang="en-US" baseline="0" dirty="0" err="1"/>
              <a:t>generalmente</a:t>
            </a:r>
            <a:r>
              <a:rPr lang="en-US" baseline="0" dirty="0"/>
              <a:t> </a:t>
            </a:r>
            <a:r>
              <a:rPr lang="en-US" baseline="0" dirty="0" err="1"/>
              <a:t>más</a:t>
            </a:r>
            <a:r>
              <a:rPr lang="en-US" baseline="0" dirty="0"/>
              <a:t> </a:t>
            </a:r>
            <a:r>
              <a:rPr lang="en-US" baseline="0" dirty="0" err="1"/>
              <a:t>prolongado</a:t>
            </a:r>
            <a:r>
              <a:rPr lang="en-US" baseline="0" dirty="0"/>
              <a:t> de lo </a:t>
            </a:r>
            <a:r>
              <a:rPr lang="en-US" baseline="0" dirty="0" err="1"/>
              <a:t>requerido</a:t>
            </a:r>
            <a:r>
              <a:rPr lang="en-US" baseline="0" dirty="0"/>
              <a:t>. </a:t>
            </a:r>
          </a:p>
          <a:p>
            <a:endParaRPr lang="en-US" baseline="0" dirty="0"/>
          </a:p>
          <a:p>
            <a:r>
              <a:rPr lang="en-US" baseline="0" dirty="0"/>
              <a:t>La </a:t>
            </a:r>
            <a:r>
              <a:rPr lang="en-US" baseline="0" dirty="0" err="1"/>
              <a:t>resistencia</a:t>
            </a:r>
            <a:r>
              <a:rPr lang="en-US" baseline="0" dirty="0"/>
              <a:t> a la </a:t>
            </a:r>
            <a:r>
              <a:rPr lang="en-US" baseline="0" dirty="0" err="1"/>
              <a:t>insulina</a:t>
            </a:r>
            <a:r>
              <a:rPr lang="en-US" baseline="0" dirty="0"/>
              <a:t> </a:t>
            </a:r>
            <a:r>
              <a:rPr lang="en-US" baseline="0" dirty="0" err="1"/>
              <a:t>es</a:t>
            </a:r>
            <a:r>
              <a:rPr lang="en-US" baseline="0" dirty="0"/>
              <a:t> el </a:t>
            </a:r>
            <a:r>
              <a:rPr lang="en-US" baseline="0" dirty="0" err="1"/>
              <a:t>punto</a:t>
            </a:r>
            <a:r>
              <a:rPr lang="en-US" baseline="0" dirty="0"/>
              <a:t> clave </a:t>
            </a:r>
            <a:r>
              <a:rPr lang="en-US" baseline="0" dirty="0" err="1"/>
              <a:t>unificador</a:t>
            </a:r>
            <a:r>
              <a:rPr lang="en-US" baseline="0" dirty="0"/>
              <a:t> de la </a:t>
            </a:r>
            <a:r>
              <a:rPr lang="en-US" baseline="0" dirty="0" err="1"/>
              <a:t>explicación</a:t>
            </a:r>
            <a:r>
              <a:rPr lang="en-US" baseline="0" dirty="0"/>
              <a:t> de la </a:t>
            </a:r>
            <a:r>
              <a:rPr lang="en-US" baseline="0" dirty="0" err="1"/>
              <a:t>respuesta</a:t>
            </a:r>
            <a:r>
              <a:rPr lang="en-US" baseline="0" dirty="0"/>
              <a:t> </a:t>
            </a:r>
            <a:r>
              <a:rPr lang="en-US" baseline="0" dirty="0" err="1"/>
              <a:t>catabólica</a:t>
            </a:r>
            <a:r>
              <a:rPr lang="en-US" baseline="0" dirty="0"/>
              <a:t> del </a:t>
            </a:r>
            <a:r>
              <a:rPr lang="en-US" baseline="0" dirty="0" err="1"/>
              <a:t>paciente</a:t>
            </a:r>
            <a:r>
              <a:rPr lang="en-US" baseline="0" dirty="0"/>
              <a:t> </a:t>
            </a:r>
            <a:r>
              <a:rPr lang="en-US" baseline="0" dirty="0" err="1"/>
              <a:t>quirúrgico</a:t>
            </a:r>
            <a:r>
              <a:rPr lang="en-US" baseline="0" dirty="0"/>
              <a:t>. </a:t>
            </a:r>
          </a:p>
          <a:p>
            <a:endParaRPr lang="en-US" baseline="0" dirty="0"/>
          </a:p>
          <a:p>
            <a:r>
              <a:rPr lang="en-US" baseline="0" dirty="0" err="1"/>
              <a:t>En</a:t>
            </a:r>
            <a:r>
              <a:rPr lang="en-US" baseline="0" dirty="0"/>
              <a:t> el primer </a:t>
            </a:r>
            <a:r>
              <a:rPr lang="en-US" baseline="0" dirty="0" err="1"/>
              <a:t>día</a:t>
            </a:r>
            <a:r>
              <a:rPr lang="en-US" baseline="0" dirty="0"/>
              <a:t> </a:t>
            </a:r>
            <a:r>
              <a:rPr lang="en-US" baseline="0" dirty="0" err="1"/>
              <a:t>postoperatorio</a:t>
            </a:r>
            <a:r>
              <a:rPr lang="en-US" baseline="0" dirty="0"/>
              <a:t>, la </a:t>
            </a:r>
            <a:r>
              <a:rPr lang="en-US" baseline="0" dirty="0" err="1"/>
              <a:t>acción</a:t>
            </a:r>
            <a:r>
              <a:rPr lang="en-US" baseline="0" dirty="0"/>
              <a:t> de la </a:t>
            </a:r>
            <a:r>
              <a:rPr lang="en-US" baseline="0" dirty="0" err="1"/>
              <a:t>insulina</a:t>
            </a:r>
            <a:r>
              <a:rPr lang="en-US" baseline="0" dirty="0"/>
              <a:t> </a:t>
            </a:r>
            <a:r>
              <a:rPr lang="en-US" baseline="0" dirty="0" err="1"/>
              <a:t>puede</a:t>
            </a:r>
            <a:r>
              <a:rPr lang="en-US" baseline="0" dirty="0"/>
              <a:t> </a:t>
            </a:r>
            <a:r>
              <a:rPr lang="en-US" baseline="0" dirty="0" err="1"/>
              <a:t>disminuir</a:t>
            </a:r>
            <a:r>
              <a:rPr lang="en-US" baseline="0" dirty="0"/>
              <a:t> hasta en un 70% y la </a:t>
            </a:r>
            <a:r>
              <a:rPr lang="en-US" baseline="0" dirty="0" err="1"/>
              <a:t>resistencia</a:t>
            </a:r>
            <a:r>
              <a:rPr lang="en-US" baseline="0" dirty="0"/>
              <a:t> </a:t>
            </a:r>
            <a:r>
              <a:rPr lang="en-US" baseline="0" dirty="0" err="1"/>
              <a:t>puede</a:t>
            </a:r>
            <a:r>
              <a:rPr lang="en-US" baseline="0" dirty="0"/>
              <a:t> </a:t>
            </a:r>
            <a:r>
              <a:rPr lang="en-US" baseline="0" dirty="0" err="1"/>
              <a:t>durar</a:t>
            </a:r>
            <a:r>
              <a:rPr lang="en-US" baseline="0" dirty="0"/>
              <a:t> hasta 3 </a:t>
            </a:r>
            <a:r>
              <a:rPr lang="en-US" baseline="0" dirty="0" err="1"/>
              <a:t>semanas</a:t>
            </a:r>
            <a:r>
              <a:rPr lang="en-US" baseline="0" dirty="0"/>
              <a:t>. El mal </a:t>
            </a:r>
            <a:r>
              <a:rPr lang="en-US" baseline="0" dirty="0" err="1"/>
              <a:t>estado</a:t>
            </a:r>
            <a:r>
              <a:rPr lang="en-US" baseline="0" dirty="0"/>
              <a:t> </a:t>
            </a:r>
            <a:r>
              <a:rPr lang="en-US" baseline="0" dirty="0" err="1"/>
              <a:t>nutricional</a:t>
            </a:r>
            <a:r>
              <a:rPr lang="en-US" baseline="0" dirty="0"/>
              <a:t> </a:t>
            </a:r>
            <a:r>
              <a:rPr lang="en-US" baseline="0" dirty="0" err="1"/>
              <a:t>previo</a:t>
            </a:r>
            <a:r>
              <a:rPr lang="en-US" baseline="0" dirty="0"/>
              <a:t>, </a:t>
            </a:r>
            <a:r>
              <a:rPr lang="en-US" baseline="0" dirty="0" err="1"/>
              <a:t>conlleva</a:t>
            </a:r>
            <a:r>
              <a:rPr lang="en-US" baseline="0" dirty="0"/>
              <a:t> a </a:t>
            </a:r>
            <a:r>
              <a:rPr lang="en-US" baseline="0" dirty="0" err="1"/>
              <a:t>malos</a:t>
            </a:r>
            <a:r>
              <a:rPr lang="en-US" baseline="0" dirty="0"/>
              <a:t> </a:t>
            </a:r>
            <a:r>
              <a:rPr lang="en-US" baseline="0" dirty="0" err="1"/>
              <a:t>desenlaces</a:t>
            </a:r>
            <a:r>
              <a:rPr lang="en-US" baseline="0" dirty="0"/>
              <a:t> </a:t>
            </a:r>
            <a:r>
              <a:rPr lang="en-US" baseline="0" dirty="0" err="1"/>
              <a:t>quirúrgicos</a:t>
            </a:r>
            <a:r>
              <a:rPr lang="en-US" baseline="0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12B476-58C4-47E7-836D-1E4F6CBF274C}" type="slidenum">
              <a:rPr lang="es-CO" smtClean="0"/>
              <a:pPr/>
              <a:t>18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831013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Es importante entender</a:t>
            </a:r>
            <a:r>
              <a:rPr lang="es-ES_tradnl" baseline="0" dirty="0"/>
              <a:t> los cambios básicos del metabolismo como resultado del trauma quirúrgico. La cirugía por sí misma lleva a inflamación que es directamente proporcional a la extensión del trauma. Esto tiene como consecuencia la liberación de aminoácidos a la circulación y la resistencia a la insulina lo que lleva a catabolismo proteico, pérdida de masa muscular e hiperglicemia. Todos efectos deletéreos al momento de volver a una fase anabólica y lograr recuperación y cicatrización de tejidos. 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7EC57-8750-4181-87A0-104849462218}" type="slidenum">
              <a:rPr lang="es-CO" smtClean="0"/>
              <a:t>19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84916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Los objetivos de este capítulo son: </a:t>
            </a:r>
          </a:p>
          <a:p>
            <a:endParaRPr lang="es-ES_tradnl" dirty="0"/>
          </a:p>
          <a:p>
            <a:r>
              <a:rPr lang="es-CO" sz="1200" dirty="0">
                <a:solidFill>
                  <a:schemeClr val="tx2"/>
                </a:solidFill>
              </a:rPr>
              <a:t>1. Reconocer los efectos específicos de la desnutrición en situaciones patológicas específicas: VIH, cáncer, cirugía mayor y fractura de cadera.</a:t>
            </a:r>
          </a:p>
          <a:p>
            <a:r>
              <a:rPr lang="es-CO" sz="1200" dirty="0">
                <a:solidFill>
                  <a:schemeClr val="tx2"/>
                </a:solidFill>
              </a:rPr>
              <a:t>2. Conocer la evidencia actual del efecto de la suplementación nutricional en los desenlaces clínicos.</a:t>
            </a:r>
          </a:p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7EC57-8750-4181-87A0-104849462218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669968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Estos son los objetivos generales de toda intervención nutricional en el paciente quirúrgico: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b="0" dirty="0">
                <a:solidFill>
                  <a:schemeClr val="tx2"/>
                </a:solidFill>
              </a:rPr>
              <a:t>Prevenir o tratar la malnutrición en el período </a:t>
            </a:r>
            <a:r>
              <a:rPr lang="es-ES" b="0" dirty="0" err="1">
                <a:solidFill>
                  <a:schemeClr val="tx2"/>
                </a:solidFill>
              </a:rPr>
              <a:t>perioperatorio</a:t>
            </a:r>
            <a:r>
              <a:rPr lang="es-ES" b="0" dirty="0">
                <a:solidFill>
                  <a:schemeClr val="tx2"/>
                </a:solidFill>
              </a:rPr>
              <a:t> para mitigar o prevenir las complicaciones postoperatorias.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b="0" dirty="0">
                <a:solidFill>
                  <a:schemeClr val="tx2"/>
                </a:solidFill>
              </a:rPr>
              <a:t>Prevención y tratamiento del catabolismo.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b="0" dirty="0">
                <a:solidFill>
                  <a:schemeClr val="tx2"/>
                </a:solidFill>
              </a:rPr>
              <a:t>Mitigar los efectos metabólicos.</a:t>
            </a:r>
          </a:p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D7FDFC-6E28-4441-9944-7620FB81FB1C}" type="slidenum">
              <a:rPr lang="es-CO" smtClean="0"/>
              <a:t>20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612650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El hombre se </a:t>
            </a:r>
            <a:r>
              <a:rPr lang="en-US" dirty="0" err="1"/>
              <a:t>adapta</a:t>
            </a:r>
            <a:r>
              <a:rPr lang="en-US" baseline="0" dirty="0"/>
              <a:t> </a:t>
            </a:r>
            <a:r>
              <a:rPr lang="en-US" baseline="0" dirty="0" err="1"/>
              <a:t>bien</a:t>
            </a:r>
            <a:r>
              <a:rPr lang="en-US" baseline="0" dirty="0"/>
              <a:t> a </a:t>
            </a:r>
            <a:r>
              <a:rPr lang="en-US" baseline="0" dirty="0" err="1"/>
              <a:t>períodos</a:t>
            </a:r>
            <a:r>
              <a:rPr lang="en-US" baseline="0" dirty="0"/>
              <a:t> </a:t>
            </a:r>
            <a:r>
              <a:rPr lang="en-US" baseline="0" dirty="0" err="1"/>
              <a:t>cortos</a:t>
            </a:r>
            <a:r>
              <a:rPr lang="en-US" baseline="0" dirty="0"/>
              <a:t> de </a:t>
            </a:r>
            <a:r>
              <a:rPr lang="en-US" baseline="0" dirty="0" err="1"/>
              <a:t>ayuno</a:t>
            </a:r>
            <a:r>
              <a:rPr lang="en-US" baseline="0" dirty="0"/>
              <a:t> </a:t>
            </a:r>
            <a:r>
              <a:rPr lang="en-US" baseline="0" dirty="0" err="1"/>
              <a:t>utilizando</a:t>
            </a:r>
            <a:r>
              <a:rPr lang="en-US" baseline="0" dirty="0"/>
              <a:t> </a:t>
            </a:r>
            <a:r>
              <a:rPr lang="en-US" baseline="0" dirty="0" err="1"/>
              <a:t>sus</a:t>
            </a:r>
            <a:r>
              <a:rPr lang="en-US" baseline="0" dirty="0"/>
              <a:t> </a:t>
            </a:r>
            <a:r>
              <a:rPr lang="en-US" baseline="0" dirty="0" err="1"/>
              <a:t>reservas</a:t>
            </a:r>
            <a:r>
              <a:rPr lang="en-US" baseline="0" dirty="0"/>
              <a:t> de </a:t>
            </a:r>
            <a:r>
              <a:rPr lang="en-US" baseline="0" dirty="0" err="1"/>
              <a:t>carbohidratos</a:t>
            </a:r>
            <a:r>
              <a:rPr lang="en-US" baseline="0" dirty="0"/>
              <a:t>, </a:t>
            </a:r>
            <a:r>
              <a:rPr lang="en-US" baseline="0" dirty="0" err="1"/>
              <a:t>lípidos</a:t>
            </a:r>
            <a:r>
              <a:rPr lang="en-US" baseline="0" dirty="0"/>
              <a:t> y </a:t>
            </a:r>
            <a:r>
              <a:rPr lang="en-US" baseline="0" dirty="0" err="1"/>
              <a:t>proteinas</a:t>
            </a:r>
            <a:r>
              <a:rPr lang="en-US" baseline="0" dirty="0"/>
              <a:t>. Con la </a:t>
            </a:r>
            <a:r>
              <a:rPr lang="en-US" baseline="0" dirty="0" err="1"/>
              <a:t>adición</a:t>
            </a:r>
            <a:r>
              <a:rPr lang="en-US" baseline="0" dirty="0"/>
              <a:t> de </a:t>
            </a:r>
            <a:r>
              <a:rPr lang="en-US" baseline="0" dirty="0" err="1"/>
              <a:t>una</a:t>
            </a:r>
            <a:r>
              <a:rPr lang="en-US" baseline="0" dirty="0"/>
              <a:t> </a:t>
            </a:r>
            <a:r>
              <a:rPr lang="en-US" baseline="0" dirty="0" err="1"/>
              <a:t>respuesta</a:t>
            </a:r>
            <a:r>
              <a:rPr lang="en-US" baseline="0" dirty="0"/>
              <a:t> </a:t>
            </a:r>
            <a:r>
              <a:rPr lang="en-US" baseline="0" dirty="0" err="1"/>
              <a:t>metabólica</a:t>
            </a:r>
            <a:r>
              <a:rPr lang="en-US" baseline="0" dirty="0"/>
              <a:t> al </a:t>
            </a:r>
            <a:r>
              <a:rPr lang="en-US" baseline="0" dirty="0" err="1"/>
              <a:t>estrés</a:t>
            </a:r>
            <a:r>
              <a:rPr lang="en-US" baseline="0" dirty="0"/>
              <a:t>, el </a:t>
            </a:r>
            <a:r>
              <a:rPr lang="en-US" baseline="0" dirty="0" err="1"/>
              <a:t>catabolismo</a:t>
            </a:r>
            <a:r>
              <a:rPr lang="en-US" baseline="0" dirty="0"/>
              <a:t> y el </a:t>
            </a:r>
            <a:r>
              <a:rPr lang="en-US" baseline="0" dirty="0" err="1"/>
              <a:t>desgaste</a:t>
            </a:r>
            <a:r>
              <a:rPr lang="en-US" baseline="0" dirty="0"/>
              <a:t> se </a:t>
            </a:r>
            <a:r>
              <a:rPr lang="en-US" baseline="0" dirty="0" err="1"/>
              <a:t>aceleran</a:t>
            </a:r>
            <a:r>
              <a:rPr lang="en-US" baseline="0" dirty="0"/>
              <a:t>, </a:t>
            </a:r>
            <a:r>
              <a:rPr lang="en-US" baseline="0" dirty="0" err="1"/>
              <a:t>haciendo</a:t>
            </a:r>
            <a:r>
              <a:rPr lang="en-US" baseline="0" dirty="0"/>
              <a:t> que la </a:t>
            </a:r>
            <a:r>
              <a:rPr lang="en-US" baseline="0" dirty="0" err="1"/>
              <a:t>respuesta</a:t>
            </a:r>
            <a:r>
              <a:rPr lang="en-US" baseline="0" dirty="0"/>
              <a:t> al </a:t>
            </a:r>
            <a:r>
              <a:rPr lang="en-US" baseline="0" dirty="0" err="1"/>
              <a:t>ayuno</a:t>
            </a:r>
            <a:r>
              <a:rPr lang="en-US" baseline="0" dirty="0"/>
              <a:t> sea </a:t>
            </a:r>
            <a:r>
              <a:rPr lang="en-US" baseline="0" dirty="0" err="1"/>
              <a:t>inválida</a:t>
            </a:r>
            <a:r>
              <a:rPr lang="en-US" baseline="0" dirty="0"/>
              <a:t>. </a:t>
            </a:r>
          </a:p>
          <a:p>
            <a:endParaRPr lang="en-US" baseline="0" dirty="0"/>
          </a:p>
          <a:p>
            <a:r>
              <a:rPr lang="en-US" dirty="0"/>
              <a:t>La </a:t>
            </a:r>
            <a:r>
              <a:rPr lang="en-US" dirty="0" err="1"/>
              <a:t>pérdida</a:t>
            </a:r>
            <a:r>
              <a:rPr lang="en-US" dirty="0"/>
              <a:t> de peso </a:t>
            </a:r>
            <a:r>
              <a:rPr lang="en-US" dirty="0" err="1"/>
              <a:t>durante</a:t>
            </a:r>
            <a:r>
              <a:rPr lang="en-US" dirty="0"/>
              <a:t> la </a:t>
            </a:r>
            <a:r>
              <a:rPr lang="en-US" dirty="0" err="1"/>
              <a:t>enfermedad</a:t>
            </a:r>
            <a:r>
              <a:rPr lang="en-US" dirty="0"/>
              <a:t> </a:t>
            </a:r>
            <a:r>
              <a:rPr lang="en-US" dirty="0" err="1"/>
              <a:t>resulta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deterioro</a:t>
            </a:r>
            <a:r>
              <a:rPr lang="en-US" dirty="0"/>
              <a:t> de las </a:t>
            </a:r>
            <a:r>
              <a:rPr lang="en-US" dirty="0" err="1"/>
              <a:t>funciones</a:t>
            </a:r>
            <a:r>
              <a:rPr lang="en-US" dirty="0"/>
              <a:t> </a:t>
            </a:r>
            <a:r>
              <a:rPr lang="en-US" dirty="0" err="1"/>
              <a:t>físicas</a:t>
            </a:r>
            <a:r>
              <a:rPr lang="en-US" dirty="0"/>
              <a:t> y </a:t>
            </a:r>
            <a:r>
              <a:rPr lang="en-US" dirty="0" err="1"/>
              <a:t>mentales</a:t>
            </a:r>
            <a:r>
              <a:rPr lang="en-US" dirty="0"/>
              <a:t> </a:t>
            </a:r>
            <a:r>
              <a:rPr lang="en-US" dirty="0" err="1"/>
              <a:t>así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pobres</a:t>
            </a:r>
            <a:r>
              <a:rPr lang="en-US" dirty="0"/>
              <a:t> </a:t>
            </a:r>
            <a:r>
              <a:rPr lang="en-US" dirty="0" err="1"/>
              <a:t>desenlaces</a:t>
            </a:r>
            <a:r>
              <a:rPr lang="en-US" dirty="0"/>
              <a:t> </a:t>
            </a:r>
            <a:r>
              <a:rPr lang="en-US" dirty="0" err="1"/>
              <a:t>clínicos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Las personas </a:t>
            </a:r>
            <a:r>
              <a:rPr lang="en-US" dirty="0" err="1"/>
              <a:t>previamente</a:t>
            </a:r>
            <a:r>
              <a:rPr lang="en-US" baseline="0" dirty="0"/>
              <a:t> </a:t>
            </a:r>
            <a:r>
              <a:rPr lang="en-US" baseline="0" dirty="0" err="1"/>
              <a:t>desnutridas</a:t>
            </a:r>
            <a:r>
              <a:rPr lang="en-US" baseline="0" dirty="0"/>
              <a:t> </a:t>
            </a:r>
            <a:r>
              <a:rPr lang="en-US" baseline="0" dirty="0" err="1"/>
              <a:t>tienen</a:t>
            </a:r>
            <a:r>
              <a:rPr lang="en-US" baseline="0" dirty="0"/>
              <a:t> </a:t>
            </a:r>
            <a:r>
              <a:rPr lang="en-US" baseline="0" dirty="0" err="1"/>
              <a:t>menos</a:t>
            </a:r>
            <a:r>
              <a:rPr lang="en-US" baseline="0" dirty="0"/>
              <a:t> </a:t>
            </a:r>
            <a:r>
              <a:rPr lang="en-US" baseline="0" dirty="0" err="1"/>
              <a:t>reservas</a:t>
            </a:r>
            <a:r>
              <a:rPr lang="en-US" baseline="0" dirty="0"/>
              <a:t> </a:t>
            </a:r>
            <a:r>
              <a:rPr lang="en-US" baseline="0" dirty="0" err="1"/>
              <a:t>metabólicas</a:t>
            </a:r>
            <a:r>
              <a:rPr lang="en-US" baseline="0" dirty="0"/>
              <a:t> para </a:t>
            </a:r>
            <a:r>
              <a:rPr lang="en-US" baseline="0" dirty="0" err="1"/>
              <a:t>encarar</a:t>
            </a:r>
            <a:r>
              <a:rPr lang="en-US" baseline="0" dirty="0"/>
              <a:t> la </a:t>
            </a:r>
            <a:r>
              <a:rPr lang="en-US" baseline="0" dirty="0" err="1"/>
              <a:t>presencia</a:t>
            </a:r>
            <a:r>
              <a:rPr lang="en-US" baseline="0" dirty="0"/>
              <a:t> de </a:t>
            </a:r>
            <a:r>
              <a:rPr lang="en-US" baseline="0" dirty="0" err="1"/>
              <a:t>una</a:t>
            </a:r>
            <a:r>
              <a:rPr lang="en-US" baseline="0" dirty="0"/>
              <a:t> </a:t>
            </a:r>
            <a:r>
              <a:rPr lang="en-US" baseline="0" dirty="0" err="1"/>
              <a:t>enfermedad</a:t>
            </a:r>
            <a:r>
              <a:rPr lang="en-US" baseline="0" dirty="0"/>
              <a:t> </a:t>
            </a:r>
            <a:r>
              <a:rPr lang="en-US" baseline="0" dirty="0" err="1"/>
              <a:t>aguda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r>
              <a:rPr lang="en-US" baseline="0" dirty="0" err="1"/>
              <a:t>Ellos</a:t>
            </a:r>
            <a:r>
              <a:rPr lang="en-US" baseline="0" dirty="0"/>
              <a:t> son </a:t>
            </a:r>
            <a:r>
              <a:rPr lang="en-US" baseline="0" dirty="0" err="1"/>
              <a:t>incapaces</a:t>
            </a:r>
            <a:r>
              <a:rPr lang="en-US" baseline="0" dirty="0"/>
              <a:t> de </a:t>
            </a:r>
            <a:r>
              <a:rPr lang="en-US" baseline="0" dirty="0" err="1"/>
              <a:t>proporcionar</a:t>
            </a:r>
            <a:r>
              <a:rPr lang="en-US" baseline="0" dirty="0"/>
              <a:t> </a:t>
            </a:r>
            <a:r>
              <a:rPr lang="en-US" baseline="0" dirty="0" err="1"/>
              <a:t>cantidades</a:t>
            </a:r>
            <a:r>
              <a:rPr lang="en-US" baseline="0" dirty="0"/>
              <a:t> </a:t>
            </a:r>
            <a:r>
              <a:rPr lang="en-US" baseline="0" dirty="0" err="1"/>
              <a:t>suficientes</a:t>
            </a:r>
            <a:r>
              <a:rPr lang="en-US" baseline="0" dirty="0"/>
              <a:t> de </a:t>
            </a:r>
            <a:r>
              <a:rPr lang="en-US" baseline="0" dirty="0" err="1"/>
              <a:t>nitrógeno</a:t>
            </a:r>
            <a:r>
              <a:rPr lang="en-US" baseline="0" dirty="0"/>
              <a:t> </a:t>
            </a:r>
            <a:r>
              <a:rPr lang="en-US" baseline="0" dirty="0" err="1"/>
              <a:t>endógeno</a:t>
            </a:r>
            <a:r>
              <a:rPr lang="en-US" baseline="0" dirty="0"/>
              <a:t> </a:t>
            </a:r>
            <a:r>
              <a:rPr lang="en-US" baseline="0" dirty="0" err="1"/>
              <a:t>en</a:t>
            </a:r>
            <a:r>
              <a:rPr lang="en-US" baseline="0" dirty="0"/>
              <a:t> </a:t>
            </a:r>
            <a:r>
              <a:rPr lang="en-US" baseline="0" dirty="0" err="1"/>
              <a:t>respuesta</a:t>
            </a:r>
            <a:r>
              <a:rPr lang="en-US" baseline="0" dirty="0"/>
              <a:t> al trauma y a la </a:t>
            </a:r>
            <a:r>
              <a:rPr lang="en-US" baseline="0" dirty="0" err="1"/>
              <a:t>infección</a:t>
            </a:r>
            <a:r>
              <a:rPr lang="en-US" baseline="0" dirty="0"/>
              <a:t> </a:t>
            </a:r>
            <a:r>
              <a:rPr lang="en-US" baseline="0" dirty="0" err="1"/>
              <a:t>llevando</a:t>
            </a:r>
            <a:r>
              <a:rPr lang="en-US" baseline="0" dirty="0"/>
              <a:t> a un </a:t>
            </a:r>
            <a:r>
              <a:rPr lang="en-US" baseline="0" dirty="0" err="1"/>
              <a:t>aumento</a:t>
            </a:r>
            <a:r>
              <a:rPr lang="en-US" baseline="0" dirty="0"/>
              <a:t> de la </a:t>
            </a:r>
            <a:r>
              <a:rPr lang="en-US" baseline="0" dirty="0" err="1"/>
              <a:t>morbimortalidad</a:t>
            </a:r>
            <a:r>
              <a:rPr lang="en-US" baseline="0" dirty="0"/>
              <a:t> </a:t>
            </a:r>
            <a:r>
              <a:rPr lang="en-US" baseline="0" dirty="0" err="1"/>
              <a:t>relacionada</a:t>
            </a:r>
            <a:r>
              <a:rPr lang="en-US" baseline="0" dirty="0"/>
              <a:t> con la </a:t>
            </a:r>
            <a:r>
              <a:rPr lang="en-US" baseline="0" dirty="0" err="1"/>
              <a:t>enfermedad</a:t>
            </a:r>
            <a:r>
              <a:rPr lang="en-US" baseline="0" dirty="0"/>
              <a:t> y a </a:t>
            </a:r>
            <a:r>
              <a:rPr lang="en-US" baseline="0" dirty="0" err="1"/>
              <a:t>una</a:t>
            </a:r>
            <a:r>
              <a:rPr lang="en-US" baseline="0" dirty="0"/>
              <a:t> </a:t>
            </a:r>
            <a:r>
              <a:rPr lang="en-US" baseline="0" dirty="0" err="1"/>
              <a:t>recuperación</a:t>
            </a:r>
            <a:r>
              <a:rPr lang="en-US" baseline="0" dirty="0"/>
              <a:t> </a:t>
            </a:r>
            <a:r>
              <a:rPr lang="en-US" baseline="0" dirty="0" err="1"/>
              <a:t>lenta</a:t>
            </a:r>
            <a:r>
              <a:rPr lang="en-US" baseline="0" dirty="0"/>
              <a:t>.</a:t>
            </a:r>
            <a:endParaRPr lang="en-US" dirty="0"/>
          </a:p>
          <a:p>
            <a:endParaRPr lang="es-ES_tradnl" dirty="0"/>
          </a:p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7EC57-8750-4181-87A0-104849462218}" type="slidenum">
              <a:rPr lang="es-CO" smtClean="0"/>
              <a:t>21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247693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Existen varias condiciones en el paciente quirúrgico que dificultan un adecuado aporte nutricional: </a:t>
            </a:r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s-ES_tradnl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Desnutrición ocasionada por enfermedad</a:t>
            </a:r>
            <a:r>
              <a:rPr lang="es-ES_tradn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generalmente las cirugías mayores son realizadas por enfermedades oncológicas que conllevan un importante catabolismo.</a:t>
            </a:r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s-ES_tradnl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Hiporexia</a:t>
            </a:r>
            <a:r>
              <a:rPr lang="es-ES_tradn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relacionada con la enfermedad en sí, su localización y sus tratamientos previos.</a:t>
            </a:r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s-ES_tradnl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Efectos del tratamiento </a:t>
            </a:r>
            <a:r>
              <a:rPr lang="es-ES_tradn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previo a la cirugía como quimioterapia o radioterapia.</a:t>
            </a:r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_tradnl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Inadecuada ingesta por ayunos </a:t>
            </a:r>
            <a:r>
              <a:rPr lang="es-ES_tradnl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prequirúrgicos</a:t>
            </a:r>
            <a:r>
              <a:rPr lang="es-ES_tradnl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prolongados</a:t>
            </a:r>
            <a:r>
              <a:rPr lang="es-ES_tradn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ya sea por estudios paraclínicos previos a la intervención quirúrgica o por ayunos previos a la cirugía más prolongados de lo requerido, que hacen que el paciente llegue catabólico y con resistencia a la insulina a la intervención, empeorando el efecto de la respuesta al trauma. 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7EC57-8750-4181-87A0-104849462218}" type="slidenum">
              <a:rPr lang="es-CO" smtClean="0"/>
              <a:t>22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119173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La fractura de cadera es una de las</a:t>
            </a:r>
            <a:r>
              <a:rPr lang="es-ES" baseline="0" dirty="0"/>
              <a:t> principales consecuencias de la osteoporosis. Se presenta altamente asociada a las caídas (síndrome geriátrico).</a:t>
            </a:r>
          </a:p>
          <a:p>
            <a:endParaRPr lang="es-ES" baseline="0" dirty="0"/>
          </a:p>
          <a:p>
            <a:r>
              <a:rPr lang="es-ES" baseline="0" dirty="0"/>
              <a:t>Es más frecuente en mujeres mayores de 50 años. Se estima que el 50% de las fracturas ocurre en mujeres mayores de 80 años.</a:t>
            </a:r>
          </a:p>
          <a:p>
            <a:endParaRPr lang="es-ES" baseline="0" dirty="0"/>
          </a:p>
          <a:p>
            <a:r>
              <a:rPr lang="es-ES" baseline="0" dirty="0"/>
              <a:t>Tiene una alta mortalidad cercana al 20% en el primer año posterior a la fractura y una tasa de incapacidad importante.</a:t>
            </a:r>
          </a:p>
          <a:p>
            <a:endParaRPr lang="es-ES" dirty="0"/>
          </a:p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7EC57-8750-4181-87A0-104849462218}" type="slidenum">
              <a:rPr lang="es-CO" smtClean="0"/>
              <a:t>23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293558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s-CO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 presenta generalmente en personas de la tercera edad con algun grado de discapacidad, fragilidad o desnutrición que llevó a la caída o la fractura.</a:t>
            </a:r>
          </a:p>
          <a:p>
            <a:pPr lvl="0"/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s-CO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la respuesta metabólica al trauma de la fractura, se adiciona la respuesta metabólica al trauma de la intervención para  corrección de la fractura.</a:t>
            </a:r>
          </a:p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7EC57-8750-4181-87A0-104849462218}" type="slidenum">
              <a:rPr lang="es-CO" smtClean="0"/>
              <a:t>24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250435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Y en el postoperatorio se presenta</a:t>
            </a:r>
            <a:r>
              <a:rPr lang="es-ES_tradnl" baseline="0" dirty="0"/>
              <a:t> un problema adicional relacionado con las condiciones previas del individuo. Es importante resaltar el efecto de la inmovilidad y la respuesta inflamatoria prolongada que aumentan el riesgo de complicaciones y reingresos. 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7EC57-8750-4181-87A0-104849462218}" type="slidenum">
              <a:rPr lang="es-CO" smtClean="0"/>
              <a:t>25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612109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Aquí están enumerados los objetivos del manejo nutricional de los pacientes con fractura de cadera que se deben plantear al momento del inicio de la intervención nutricional. 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b="0" dirty="0"/>
              <a:t>Disminuir el impacto del trauma y la cirugía en el estado nutricional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b="0" dirty="0"/>
              <a:t>Preservar las reservas corporales 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b="0" dirty="0"/>
              <a:t>Garantizar el aporte nutricional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b="0" dirty="0"/>
              <a:t>Favorecer la recuperación y funcionalidad 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b="0" dirty="0"/>
              <a:t>Mejorar la supervivencia</a:t>
            </a:r>
          </a:p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D7FDFC-6E28-4441-9944-7620FB81FB1C}" type="slidenum">
              <a:rPr lang="es-CO" smtClean="0"/>
              <a:t>26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303810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Aquí están enunciadas las condiciones nutricionales de las personas que se fracturan y los requerimientos nutricionales.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_tradnl" dirty="0"/>
          </a:p>
          <a:p>
            <a:pPr marL="0" indent="0">
              <a:buFontTx/>
              <a:buNone/>
            </a:pPr>
            <a:r>
              <a:rPr lang="es-ES_tradnl" b="1" dirty="0"/>
              <a:t>Estado nutricional:</a:t>
            </a:r>
            <a:r>
              <a:rPr lang="es-ES_tradnl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_tradnl" dirty="0"/>
              <a:t>Pérdida de masa muscular por postración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_tradnl" dirty="0"/>
              <a:t>Catabolismo por trauma y cirugía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_tradnl" dirty="0"/>
              <a:t>Mala condición previa asociada a envejecimiento </a:t>
            </a:r>
          </a:p>
          <a:p>
            <a:pPr marL="0" indent="0">
              <a:buFontTx/>
              <a:buNone/>
            </a:pPr>
            <a:r>
              <a:rPr lang="es-ES_tradnl" b="1" dirty="0"/>
              <a:t>Requerimiento nutricional: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_tradnl" dirty="0"/>
              <a:t>Aumento de los requerimientos calóricos y proteicos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_tradnl" dirty="0"/>
              <a:t>Incremento del requerimiento sostenido en el tiempo (3 a 6 meses) por respuesta inflamatoria prolongada</a:t>
            </a:r>
          </a:p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7EC57-8750-4181-87A0-104849462218}" type="slidenum">
              <a:rPr lang="es-CO" smtClean="0"/>
              <a:t>27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3492114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Son muchas las situaciones que impiden que el paciente reciba la cantidad adecuada de nutrientes que cubran sus necesidades aumentadas, entre ellas: </a:t>
            </a:r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Hospitalización y pérdida de autonomía</a:t>
            </a:r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Postración</a:t>
            </a:r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 anímico</a:t>
            </a:r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Deterioro funcional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 pacientes malnutridos generalmente presentan un deficiente estado funcional y recuperan solo parcialmente su nivel de independencia en las actividades de la vida diaria. </a:t>
            </a:r>
          </a:p>
          <a:p>
            <a:endParaRPr lang="es-ES" sz="1200" u="sng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Evidencia</a:t>
            </a:r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suplementación nutricional oral mejora el curso clínico de la enfermedad en ancianos con fractura de cadera.</a:t>
            </a:r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Disminuye el riesgo de desarrollar lesiones por presión al mejorar la movilidad.</a:t>
            </a:r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dar un adecuado aporte proteico: </a:t>
            </a:r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Disminuye complicaciones postquirúrgicas.</a:t>
            </a:r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Disminuye tiempo de estancia hospitalaria.</a:t>
            </a:r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Acorta el tiempo de rehabilitación con mejor habilidad en las actividades diarias y la marcha.</a:t>
            </a:r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7EC57-8750-4181-87A0-104849462218}" type="slidenum">
              <a:rPr lang="es-CO" smtClean="0"/>
              <a:t>28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960540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Este gráfico muestra cómo es el proceso de suplementación y la propuesta NICE para la implementación.</a:t>
            </a:r>
          </a:p>
          <a:p>
            <a:endParaRPr lang="es-ES" dirty="0"/>
          </a:p>
          <a:p>
            <a:r>
              <a:rPr lang="es-ES" dirty="0"/>
              <a:t>La prescripción</a:t>
            </a:r>
            <a:r>
              <a:rPr lang="es-ES" baseline="0" dirty="0"/>
              <a:t> </a:t>
            </a:r>
            <a:r>
              <a:rPr lang="es-ES" baseline="0" dirty="0" err="1"/>
              <a:t>dietaria</a:t>
            </a:r>
            <a:r>
              <a:rPr lang="es-ES" baseline="0" dirty="0"/>
              <a:t> debe ser tan específica que no solo recupere el estado de salud sino que además prevenga el desarrollo de complicaciones derivadas tanto del proceso patológico como del estado nutricional.</a:t>
            </a:r>
          </a:p>
          <a:p>
            <a:endParaRPr lang="es-E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 recomendación importante para todos los pacientes es que, al iniciar un proceso de suplementación nutricional, debemos:</a:t>
            </a:r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Plantear objetivos a corto, mediano y largo plazo</a:t>
            </a:r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Definir la manera de evaluar el cumplimiento de dichos objetivos</a:t>
            </a:r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Mantener los SNO el tiempo requerido para cumplir los objetivos propuestos </a:t>
            </a:r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92400E-36D2-E842-A728-A9E1A520506D}" type="slidenum">
              <a:rPr lang="es-ES" smtClean="0"/>
              <a:t>29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60303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En toda intervención nutricional se tienen objetivos generales independientemente de la condición clínica, pero estos deben ir acompañados de la mejor evidencia científica para asegurar estar haciendo</a:t>
            </a:r>
            <a:r>
              <a:rPr lang="es-ES_tradnl" baseline="0" dirty="0"/>
              <a:t> una buena práctica nutricional dentro del marco de la costo efectividad.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7EC57-8750-4181-87A0-104849462218}" type="slidenum">
              <a:rPr lang="es-CO" smtClean="0"/>
              <a:t>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78483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Estas son las conclusiones de esta charla y que contestan claramente los objetivos planteados al inicio.</a:t>
            </a:r>
          </a:p>
          <a:p>
            <a:r>
              <a:rPr lang="es-CO" dirty="0"/>
              <a:t> </a:t>
            </a:r>
          </a:p>
          <a:p>
            <a:r>
              <a:rPr lang="es-ES_tradnl" dirty="0"/>
              <a:t>La suplementación nutricional mejora el pronóstico, la evolución y la recuperación en pacientes con patologías agudas y crónicas.</a:t>
            </a:r>
          </a:p>
          <a:p>
            <a:endParaRPr lang="es-ES_tradnl" dirty="0"/>
          </a:p>
          <a:p>
            <a:r>
              <a:rPr lang="es-ES_tradnl" dirty="0"/>
              <a:t>La desnutrición produce interferencias en el manejo de los pacientes con las patologías evaluadas en esta conferencia y la suplementación influye positivamente sobre los desenlaces a la luz de la evidencia.</a:t>
            </a:r>
          </a:p>
          <a:p>
            <a:r>
              <a:rPr lang="es-ES_tradnl" dirty="0"/>
              <a:t> </a:t>
            </a:r>
          </a:p>
          <a:p>
            <a:r>
              <a:rPr lang="es-ES_tradnl" dirty="0"/>
              <a:t>La suplementación es parte fundamental del abordaje terapéutico y un impacto positivo en costo efectividad.</a:t>
            </a:r>
          </a:p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D7FDFC-6E28-4441-9944-7620FB81FB1C}" type="slidenum">
              <a:rPr lang="es-CO" smtClean="0"/>
              <a:t>30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3822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El estado nutricional previo</a:t>
            </a:r>
            <a:r>
              <a:rPr lang="es-ES_tradnl" baseline="0" dirty="0"/>
              <a:t> y el manejo nutricional que se le da a los pacientes con patologías agudas crónicas tiene impacto en los desenlaces clínicos. Por un lado, el estado nutricional previo puede influir en la aparición de complicaciones o la buena respuesta a los tratamientos y el manejo nutricional durante la enfermedad puede tener un impacto positivo o negativo, según como sea planteado. La intervención nutricional es parte fundamental de los procesos terapéuticos. </a:t>
            </a:r>
          </a:p>
          <a:p>
            <a:endParaRPr lang="es-ES_tradnl" baseline="0" dirty="0"/>
          </a:p>
          <a:p>
            <a:r>
              <a:rPr lang="es-ES_tradnl" baseline="0" dirty="0"/>
              <a:t>Como hemos visto en las conferencias previas de este curso, éstas son las cuatro razones principales para definir una suplementación en cualquier patología. Ahora, vamos a evaluar cómo se alteran estas situaciones en cuatro enfermedades específicas y lo que la evidencia nos dice respecto a la suplementación en cada una de ellas. 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4219A5-AC09-0545-8CD8-26FEDFBFC651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014120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La prescripción</a:t>
            </a:r>
            <a:r>
              <a:rPr lang="es-ES" baseline="0" dirty="0"/>
              <a:t> </a:t>
            </a:r>
            <a:r>
              <a:rPr lang="es-ES" baseline="0" dirty="0" err="1"/>
              <a:t>dietaria</a:t>
            </a:r>
            <a:r>
              <a:rPr lang="es-ES" baseline="0" dirty="0"/>
              <a:t> debe ser tan específica que no solo recupere el estado de salud sino que además prevenga el desarrollo de complicaciones derivadas tanto del proceso patológico como del estado nutricional. </a:t>
            </a:r>
          </a:p>
          <a:p>
            <a:endParaRPr lang="es-ES" baseline="0" dirty="0"/>
          </a:p>
          <a:p>
            <a:r>
              <a:rPr lang="es-ES" baseline="0" dirty="0"/>
              <a:t>Vamos a hablar de algunas de las patologías en donde el aporte de suplementación oral tiene un impacto positivo a la luz de la evidencia. </a:t>
            </a:r>
          </a:p>
          <a:p>
            <a:endParaRPr lang="es-ES" baseline="0" dirty="0"/>
          </a:p>
          <a:p>
            <a:r>
              <a:rPr lang="es-ES" baseline="0" dirty="0"/>
              <a:t>En esta diapositiva están los tres efectos positivos de la suplementación a la luz de la evidencia.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92400E-36D2-E842-A728-A9E1A520506D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741045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Vamos a hacer una revisión a la luz de las guías internacionales para evaluar la evidencia existente del uso de suplementación en algunas situaciones clínicas y patológicas.</a:t>
            </a:r>
            <a:endParaRPr lang="es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s-ES" baseline="0" dirty="0"/>
          </a:p>
          <a:p>
            <a:r>
              <a:rPr lang="es-ES" baseline="0" dirty="0"/>
              <a:t>Estas son las guías que revisamos para dar las indicaciones de cada enfermedad.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92400E-36D2-E842-A728-A9E1A520506D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665321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Son varias</a:t>
            </a:r>
            <a:r>
              <a:rPr lang="es-ES_tradnl" baseline="0" dirty="0"/>
              <a:t> las patologías en las que el uso de suplementación nutricional oral tiene un papel decisivo a la luz de la evidencia, en esta ocasión nos vamos a dedicar a estas cuatro situaciones clínicas y la evidencia sobre el uso de la suplementación oral. 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7EC57-8750-4181-87A0-104849462218}" type="slidenum">
              <a:rPr lang="es-CO" smtClean="0"/>
              <a:t>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078116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La primera enfermedad que vamos a tratar es VIH – SIDA.</a:t>
            </a:r>
          </a:p>
          <a:p>
            <a:endParaRPr lang="es-ES_tradnl" dirty="0"/>
          </a:p>
          <a:p>
            <a:r>
              <a:rPr lang="es-ES_tradnl" dirty="0"/>
              <a:t>La malnutrición aún es frecuente en los pacientes infectados</a:t>
            </a:r>
            <a:r>
              <a:rPr lang="es-ES_tradnl" baseline="0" dirty="0"/>
              <a:t> con el virus de inmunodeficiencia humana debido al uso de tratamiento antiretroviral. </a:t>
            </a:r>
            <a:endParaRPr lang="es-ES_tradnl" dirty="0"/>
          </a:p>
          <a:p>
            <a:endParaRPr lang="es-ES_tradnl" dirty="0"/>
          </a:p>
          <a:p>
            <a:r>
              <a:rPr lang="es-ES_tradnl" dirty="0"/>
              <a:t>La malnutrición ha mostrado tener un efecto pronóstico negativo independientemente del grado de inmunodeficiencia y de carga viral. La pérdida de masa magra en particular, ha sido asociada con mortalidad en los pacientes con VIH.</a:t>
            </a:r>
          </a:p>
          <a:p>
            <a:endParaRPr lang="es-ES_tradnl" baseline="0" dirty="0"/>
          </a:p>
          <a:p>
            <a:r>
              <a:rPr lang="es-ES_tradnl" baseline="0" dirty="0"/>
              <a:t>Además, una disminución en la masa muscular resulta en limitaciones funcionales que pueden tener consecuencias devastadoras para los pacientes y sus familias.</a:t>
            </a:r>
            <a:r>
              <a:rPr lang="es-ES_tradnl" dirty="0"/>
              <a:t> Suplementar los pacientes en terapia antiretroviral, lleva a mayor ganancia de peso y mejora la recuperación inmunológica.</a:t>
            </a:r>
          </a:p>
          <a:p>
            <a:endParaRPr lang="es-ES_tradnl" dirty="0"/>
          </a:p>
          <a:p>
            <a:r>
              <a:rPr lang="es-ES_tradnl" dirty="0"/>
              <a:t>En el paciente con VIH se pueden presentar cuatro situaciones que afectan el manejo del estado nutricional: síndrome de desgaste, lipodistrofia, </a:t>
            </a:r>
            <a:r>
              <a:rPr lang="es-ES_tradnl" dirty="0" err="1"/>
              <a:t>dislipidemia</a:t>
            </a:r>
            <a:r>
              <a:rPr lang="es-ES_tradnl" dirty="0"/>
              <a:t>, resistencia a la insulina. 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7EC57-8750-4181-87A0-104849462218}" type="slidenum">
              <a:rPr lang="es-CO" smtClean="0"/>
              <a:t>8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298843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Aquí enumeramos los objetivos que se deben plantear en la intervención nutricional de un paciente con VIH en el momento de iniciar la intervención: 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sz="1200" b="0" dirty="0">
                <a:solidFill>
                  <a:schemeClr val="tx2"/>
                </a:solidFill>
              </a:rPr>
              <a:t>Mantener y/o mejorar el estado nutricional.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sz="1200" b="0" dirty="0">
                <a:solidFill>
                  <a:schemeClr val="tx2"/>
                </a:solidFill>
              </a:rPr>
              <a:t>Prevenir y/o recuperar las deficiencias nutricionales específicas.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sz="1200" b="0" dirty="0">
                <a:solidFill>
                  <a:schemeClr val="tx2"/>
                </a:solidFill>
              </a:rPr>
              <a:t>Disminuir el deterioro funcional: fatiga muscular, postración, incapacidad funcional. 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sz="1200" b="0" dirty="0">
                <a:solidFill>
                  <a:schemeClr val="tx2"/>
                </a:solidFill>
              </a:rPr>
              <a:t>Mejorar la tolerancia al tratamiento antiretroviral.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sz="1200" b="0" dirty="0">
                <a:solidFill>
                  <a:schemeClr val="tx2"/>
                </a:solidFill>
              </a:rPr>
              <a:t>Aliviar síntomas gastrointestinales (diarrea, náusea, distensión).</a:t>
            </a:r>
          </a:p>
          <a:p>
            <a:pPr marL="171450" indent="-171450" algn="just">
              <a:buSzPct val="50000"/>
              <a:buFont typeface="Arial" panose="020B0604020202020204" pitchFamily="34" charset="0"/>
              <a:buChar char="•"/>
            </a:pPr>
            <a:r>
              <a:rPr lang="es-ES" sz="1200" b="0" dirty="0">
                <a:solidFill>
                  <a:schemeClr val="tx2"/>
                </a:solidFill>
              </a:rPr>
              <a:t>Mejorar la calidad de vida. 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D7FDFC-6E28-4441-9944-7620FB81FB1C}" type="slidenum">
              <a:rPr lang="es-CO" smtClean="0"/>
              <a:t>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1446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91CC8-1BF0-4D39-8BF8-9394A21365EB}" type="datetimeFigureOut">
              <a:rPr lang="es-CO" smtClean="0"/>
              <a:t>19/10/20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9DFD6-0408-4F50-AD43-A578F038F6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28817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91CC8-1BF0-4D39-8BF8-9394A21365EB}" type="datetimeFigureOut">
              <a:rPr lang="es-CO" smtClean="0"/>
              <a:t>19/10/20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9DFD6-0408-4F50-AD43-A578F038F6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2888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91CC8-1BF0-4D39-8BF8-9394A21365EB}" type="datetimeFigureOut">
              <a:rPr lang="es-CO" smtClean="0"/>
              <a:t>19/10/20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9DFD6-0408-4F50-AD43-A578F038F6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82003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91CC8-1BF0-4D39-8BF8-9394A21365EB}" type="datetimeFigureOut">
              <a:rPr lang="es-CO" smtClean="0"/>
              <a:t>19/10/20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9DFD6-0408-4F50-AD43-A578F038F6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58059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91CC8-1BF0-4D39-8BF8-9394A21365EB}" type="datetimeFigureOut">
              <a:rPr lang="es-CO" smtClean="0"/>
              <a:t>19/10/20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9DFD6-0408-4F50-AD43-A578F038F6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73147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91CC8-1BF0-4D39-8BF8-9394A21365EB}" type="datetimeFigureOut">
              <a:rPr lang="es-CO" smtClean="0"/>
              <a:t>19/10/20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9DFD6-0408-4F50-AD43-A578F038F6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08100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91CC8-1BF0-4D39-8BF8-9394A21365EB}" type="datetimeFigureOut">
              <a:rPr lang="es-CO" smtClean="0"/>
              <a:t>19/10/20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9DFD6-0408-4F50-AD43-A578F038F6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85846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91CC8-1BF0-4D39-8BF8-9394A21365EB}" type="datetimeFigureOut">
              <a:rPr lang="es-CO" smtClean="0"/>
              <a:t>19/10/20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9DFD6-0408-4F50-AD43-A578F038F6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54396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91CC8-1BF0-4D39-8BF8-9394A21365EB}" type="datetimeFigureOut">
              <a:rPr lang="es-CO" smtClean="0"/>
              <a:t>19/10/20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9DFD6-0408-4F50-AD43-A578F038F6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03316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91CC8-1BF0-4D39-8BF8-9394A21365EB}" type="datetimeFigureOut">
              <a:rPr lang="es-CO" smtClean="0"/>
              <a:t>19/10/20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9DFD6-0408-4F50-AD43-A578F038F6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53441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91CC8-1BF0-4D39-8BF8-9394A21365EB}" type="datetimeFigureOut">
              <a:rPr lang="es-CO" smtClean="0"/>
              <a:t>19/10/20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9DFD6-0408-4F50-AD43-A578F038F6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92304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291CC8-1BF0-4D39-8BF8-9394A21365EB}" type="datetimeFigureOut">
              <a:rPr lang="es-CO" smtClean="0"/>
              <a:t>19/10/20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29DFD6-0408-4F50-AD43-A578F038F6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3531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23CC52B-9823-4BF1-B6F4-4DB41EC934C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" y="0"/>
            <a:ext cx="12186584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324165" y="714261"/>
            <a:ext cx="4596286" cy="1289108"/>
          </a:xfrm>
        </p:spPr>
        <p:txBody>
          <a:bodyPr>
            <a:normAutofit/>
          </a:bodyPr>
          <a:lstStyle/>
          <a:p>
            <a:r>
              <a:rPr lang="es-CO" sz="3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SUPLEMENTACIÓN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087B3FF5-54E9-134F-8DD7-C7592E786AF6}"/>
              </a:ext>
            </a:extLst>
          </p:cNvPr>
          <p:cNvSpPr/>
          <p:nvPr/>
        </p:nvSpPr>
        <p:spPr>
          <a:xfrm>
            <a:off x="7061265" y="3298664"/>
            <a:ext cx="512208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Suplementación Nutricional En Situaciones De Alto Impacto</a:t>
            </a:r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72160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1"/>
          <p:cNvSpPr/>
          <p:nvPr/>
        </p:nvSpPr>
        <p:spPr>
          <a:xfrm>
            <a:off x="1857655" y="1448263"/>
            <a:ext cx="3240360" cy="1656184"/>
          </a:xfrm>
          <a:prstGeom prst="roundRect">
            <a:avLst/>
          </a:prstGeom>
          <a:solidFill>
            <a:srgbClr val="5F309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Estado Nutricional</a:t>
            </a:r>
          </a:p>
        </p:txBody>
      </p:sp>
      <p:sp>
        <p:nvSpPr>
          <p:cNvPr id="3" name="Rectángulo redondeado 2"/>
          <p:cNvSpPr/>
          <p:nvPr/>
        </p:nvSpPr>
        <p:spPr>
          <a:xfrm>
            <a:off x="6636489" y="1448263"/>
            <a:ext cx="3240360" cy="1656184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Requerimiento Nutricional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1784808" y="3137237"/>
            <a:ext cx="3938879" cy="24468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Pérdida de peso en todos los estados de la enfermedad.</a:t>
            </a:r>
          </a:p>
          <a:p>
            <a:pPr>
              <a:lnSpc>
                <a:spcPct val="150000"/>
              </a:lnSpc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Ocurre en:</a:t>
            </a:r>
          </a:p>
          <a:p>
            <a:pPr marL="285750" indent="-285750"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1/3 de los pacientes en la fase asintomática.</a:t>
            </a:r>
          </a:p>
          <a:p>
            <a:pPr marL="285750" indent="-285750"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En todos los pacientes en fase terminal.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6555805" y="3137237"/>
            <a:ext cx="4336311" cy="25339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Los requerimientos de nutrientes específicos no se han comprobado.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Aporte calórico: no hay diferencia con un paciente estándar.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Aporte proteico: 1.2-1.5 </a:t>
            </a:r>
            <a:r>
              <a:rPr lang="es-ES_tradnl" dirty="0" err="1">
                <a:latin typeface="Arial" panose="020B0604020202020204" pitchFamily="34" charset="0"/>
                <a:cs typeface="Arial" panose="020B0604020202020204" pitchFamily="34" charset="0"/>
              </a:rPr>
              <a:t>gm</a:t>
            </a: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/kg</a:t>
            </a:r>
          </a:p>
          <a:p>
            <a:pPr>
              <a:lnSpc>
                <a:spcPct val="150000"/>
              </a:lnSpc>
            </a:pPr>
            <a:endParaRPr lang="es-ES_tradn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1784808" y="5876267"/>
            <a:ext cx="475861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000" dirty="0">
                <a:solidFill>
                  <a:srgbClr val="1025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ESPEN </a:t>
            </a:r>
            <a:r>
              <a:rPr lang="es-ES" sz="1000" dirty="0" err="1">
                <a:solidFill>
                  <a:srgbClr val="1025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Guidelines</a:t>
            </a:r>
            <a:r>
              <a:rPr lang="es-ES" sz="1000" dirty="0">
                <a:solidFill>
                  <a:srgbClr val="1025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solidFill>
                  <a:srgbClr val="1025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lang="es-ES" sz="1000" dirty="0">
                <a:solidFill>
                  <a:srgbClr val="1025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solidFill>
                  <a:srgbClr val="1025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</a:t>
            </a:r>
            <a:r>
              <a:rPr lang="es-ES" sz="1000" dirty="0">
                <a:solidFill>
                  <a:srgbClr val="1025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enteral </a:t>
            </a:r>
            <a:r>
              <a:rPr lang="es-ES" sz="1000" dirty="0" err="1">
                <a:solidFill>
                  <a:srgbClr val="1025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nutrition</a:t>
            </a:r>
            <a:r>
              <a:rPr lang="es-ES" sz="1000" dirty="0">
                <a:solidFill>
                  <a:srgbClr val="1025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000" dirty="0" err="1">
                <a:solidFill>
                  <a:srgbClr val="1025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Clinical</a:t>
            </a:r>
            <a:r>
              <a:rPr lang="es-ES" sz="1000" dirty="0">
                <a:solidFill>
                  <a:srgbClr val="1025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solidFill>
                  <a:srgbClr val="1025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Nutrition</a:t>
            </a:r>
            <a:r>
              <a:rPr lang="es-ES" sz="1000" dirty="0">
                <a:solidFill>
                  <a:srgbClr val="1025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2006</a:t>
            </a:r>
          </a:p>
        </p:txBody>
      </p:sp>
    </p:spTree>
    <p:extLst>
      <p:ext uri="{BB962C8B-B14F-4D97-AF65-F5344CB8AC3E}">
        <p14:creationId xmlns:p14="http://schemas.microsoft.com/office/powerpoint/2010/main" val="181865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1"/>
          <p:cNvSpPr/>
          <p:nvPr/>
        </p:nvSpPr>
        <p:spPr>
          <a:xfrm>
            <a:off x="1801957" y="726645"/>
            <a:ext cx="3240360" cy="1656184"/>
          </a:xfrm>
          <a:prstGeom prst="roundRect">
            <a:avLst/>
          </a:prstGeom>
          <a:solidFill>
            <a:srgbClr val="5F309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Interferencias con el Aporte Nutricional</a:t>
            </a:r>
          </a:p>
        </p:txBody>
      </p:sp>
      <p:sp>
        <p:nvSpPr>
          <p:cNvPr id="3" name="Rectángulo redondeado 2"/>
          <p:cNvSpPr/>
          <p:nvPr/>
        </p:nvSpPr>
        <p:spPr>
          <a:xfrm>
            <a:off x="6449839" y="726645"/>
            <a:ext cx="3104710" cy="165618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Evidencia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1625964" y="2406110"/>
            <a:ext cx="4339614" cy="33649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Hiporexia.</a:t>
            </a:r>
          </a:p>
          <a:p>
            <a:pPr marL="285750" indent="-28575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Aumento de requerimientos.</a:t>
            </a:r>
          </a:p>
          <a:p>
            <a:pPr marL="285750" indent="-28575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Desgaste muscular.</a:t>
            </a:r>
          </a:p>
          <a:p>
            <a:pPr marL="285750" indent="-28575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Aumento de pérdidas: diarrea.</a:t>
            </a:r>
          </a:p>
          <a:p>
            <a:pPr marL="285750" indent="-28575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Disfagia.</a:t>
            </a:r>
          </a:p>
          <a:p>
            <a:pPr marL="285750" indent="-28575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Depresión.</a:t>
            </a:r>
          </a:p>
          <a:p>
            <a:pPr marL="285750" indent="-28575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Efecto de los medicamentos.</a:t>
            </a:r>
          </a:p>
          <a:p>
            <a:pPr marL="285750" indent="-28575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Sobreinfecciones.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5965578" y="2406110"/>
            <a:ext cx="5212498" cy="33649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La terapia nutricional se indica cuando la pérdida de peso es significativa (&gt;5% en 3 meses) (B)</a:t>
            </a:r>
          </a:p>
          <a:p>
            <a:pPr marL="285750" indent="-28575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La diarrea no impide el efecto positivo de los suplementos orales (A)</a:t>
            </a:r>
          </a:p>
          <a:p>
            <a:pPr marL="285750" indent="-28575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La consejería nutricional y/o los suplementos nutricionales orales son igualmente efectivos para preservar el estado nutricional.</a:t>
            </a:r>
          </a:p>
        </p:txBody>
      </p:sp>
      <p:sp>
        <p:nvSpPr>
          <p:cNvPr id="6" name="Rectángulo 5"/>
          <p:cNvSpPr/>
          <p:nvPr/>
        </p:nvSpPr>
        <p:spPr>
          <a:xfrm>
            <a:off x="1272986" y="5940347"/>
            <a:ext cx="425620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ESPEN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Guidelines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adult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enteral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nutrition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Clinical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Nutrition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2006</a:t>
            </a:r>
          </a:p>
        </p:txBody>
      </p:sp>
    </p:spTree>
    <p:extLst>
      <p:ext uri="{BB962C8B-B14F-4D97-AF65-F5344CB8AC3E}">
        <p14:creationId xmlns:p14="http://schemas.microsoft.com/office/powerpoint/2010/main" val="185108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388929" y="1916832"/>
            <a:ext cx="7404592" cy="2646878"/>
          </a:xfrm>
          <a:prstGeom prst="rect">
            <a:avLst/>
          </a:prstGeom>
          <a:noFill/>
          <a:effectLst>
            <a:outerShdw blurRad="50800" dist="38100" dir="5400000" algn="t" rotWithShape="0">
              <a:schemeClr val="bg2">
                <a:lumMod val="75000"/>
                <a:alpha val="40000"/>
              </a:schemeClr>
            </a:outerShd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66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Cáncer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4007769" y="292494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895555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1"/>
          <p:cNvSpPr/>
          <p:nvPr/>
        </p:nvSpPr>
        <p:spPr>
          <a:xfrm>
            <a:off x="2251542" y="814171"/>
            <a:ext cx="1800200" cy="1008112"/>
          </a:xfrm>
          <a:prstGeom prst="roundRect">
            <a:avLst/>
          </a:prstGeom>
          <a:solidFill>
            <a:srgbClr val="5F3090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Terapia Hormonal</a:t>
            </a:r>
          </a:p>
        </p:txBody>
      </p:sp>
      <p:sp>
        <p:nvSpPr>
          <p:cNvPr id="3" name="Rectángulo redondeado 2"/>
          <p:cNvSpPr/>
          <p:nvPr/>
        </p:nvSpPr>
        <p:spPr>
          <a:xfrm>
            <a:off x="4843830" y="586725"/>
            <a:ext cx="2018618" cy="1008112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Radioterapia</a:t>
            </a:r>
          </a:p>
        </p:txBody>
      </p:sp>
      <p:sp>
        <p:nvSpPr>
          <p:cNvPr id="4" name="Rectángulo redondeado 3"/>
          <p:cNvSpPr/>
          <p:nvPr/>
        </p:nvSpPr>
        <p:spPr>
          <a:xfrm>
            <a:off x="7436118" y="814171"/>
            <a:ext cx="2018618" cy="100811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Quimioterapia</a:t>
            </a:r>
          </a:p>
        </p:txBody>
      </p:sp>
      <p:sp>
        <p:nvSpPr>
          <p:cNvPr id="5" name="Elipse 4"/>
          <p:cNvSpPr/>
          <p:nvPr/>
        </p:nvSpPr>
        <p:spPr>
          <a:xfrm>
            <a:off x="3659183" y="2913072"/>
            <a:ext cx="4176464" cy="1368152"/>
          </a:xfrm>
          <a:prstGeom prst="ellipse">
            <a:avLst/>
          </a:prstGeom>
          <a:solidFill>
            <a:srgbClr val="5F3090"/>
          </a:solidFill>
          <a:ln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Cáncer</a:t>
            </a:r>
          </a:p>
        </p:txBody>
      </p:sp>
      <p:sp>
        <p:nvSpPr>
          <p:cNvPr id="11" name="Flecha abajo 10"/>
          <p:cNvSpPr/>
          <p:nvPr/>
        </p:nvSpPr>
        <p:spPr>
          <a:xfrm>
            <a:off x="5510606" y="1697144"/>
            <a:ext cx="468052" cy="1152128"/>
          </a:xfrm>
          <a:prstGeom prst="downArrow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Flecha abajo 11"/>
          <p:cNvSpPr/>
          <p:nvPr/>
        </p:nvSpPr>
        <p:spPr>
          <a:xfrm rot="18982499">
            <a:off x="4010003" y="1935629"/>
            <a:ext cx="468052" cy="1152128"/>
          </a:xfrm>
          <a:prstGeom prst="downArrow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Flecha abajo 12"/>
          <p:cNvSpPr/>
          <p:nvPr/>
        </p:nvSpPr>
        <p:spPr>
          <a:xfrm rot="1720240">
            <a:off x="7065120" y="1896374"/>
            <a:ext cx="468052" cy="1152128"/>
          </a:xfrm>
          <a:prstGeom prst="downArrow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Flecha abajo 13"/>
          <p:cNvSpPr/>
          <p:nvPr/>
        </p:nvSpPr>
        <p:spPr>
          <a:xfrm>
            <a:off x="5510606" y="4327094"/>
            <a:ext cx="468052" cy="569596"/>
          </a:xfrm>
          <a:prstGeom prst="downArrow">
            <a:avLst/>
          </a:prstGeom>
          <a:solidFill>
            <a:srgbClr val="5F309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Rectángulo redondeado 14"/>
          <p:cNvSpPr/>
          <p:nvPr/>
        </p:nvSpPr>
        <p:spPr>
          <a:xfrm>
            <a:off x="2501878" y="4922430"/>
            <a:ext cx="6552728" cy="813692"/>
          </a:xfrm>
          <a:prstGeom prst="roundRect">
            <a:avLst/>
          </a:prstGeom>
          <a:ln>
            <a:solidFill>
              <a:srgbClr val="7030A0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_tradnl" sz="32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Malnutrición</a:t>
            </a:r>
          </a:p>
        </p:txBody>
      </p:sp>
      <p:sp>
        <p:nvSpPr>
          <p:cNvPr id="16" name="Rectángulo 15"/>
          <p:cNvSpPr/>
          <p:nvPr/>
        </p:nvSpPr>
        <p:spPr>
          <a:xfrm>
            <a:off x="1931767" y="5835203"/>
            <a:ext cx="795194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Arends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J, et al., ESPEN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guidelines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nutrition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cancer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patients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Clinical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Nutrition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(2016), http://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dx.doi.org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/ 10.1016/j.clnu.2016.07.015 </a:t>
            </a:r>
          </a:p>
        </p:txBody>
      </p:sp>
      <p:sp>
        <p:nvSpPr>
          <p:cNvPr id="18" name="Rectángulo redondeado 17">
            <a:extLst>
              <a:ext uri="{FF2B5EF4-FFF2-40B4-BE49-F238E27FC236}">
                <a16:creationId xmlns:a16="http://schemas.microsoft.com/office/drawing/2014/main" id="{1948F532-7D94-BC4C-8868-10952AC568EE}"/>
              </a:ext>
            </a:extLst>
          </p:cNvPr>
          <p:cNvSpPr/>
          <p:nvPr/>
        </p:nvSpPr>
        <p:spPr>
          <a:xfrm>
            <a:off x="8584797" y="2379000"/>
            <a:ext cx="1800200" cy="1008112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Terapia biológica</a:t>
            </a:r>
          </a:p>
        </p:txBody>
      </p:sp>
      <p:sp>
        <p:nvSpPr>
          <p:cNvPr id="19" name="Rectángulo redondeado 18">
            <a:extLst>
              <a:ext uri="{FF2B5EF4-FFF2-40B4-BE49-F238E27FC236}">
                <a16:creationId xmlns:a16="http://schemas.microsoft.com/office/drawing/2014/main" id="{755587A2-238B-8E46-B738-77D7BE551292}"/>
              </a:ext>
            </a:extLst>
          </p:cNvPr>
          <p:cNvSpPr/>
          <p:nvPr/>
        </p:nvSpPr>
        <p:spPr>
          <a:xfrm>
            <a:off x="991500" y="2455679"/>
            <a:ext cx="1800200" cy="1008112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Cirugía</a:t>
            </a:r>
          </a:p>
        </p:txBody>
      </p:sp>
      <p:sp>
        <p:nvSpPr>
          <p:cNvPr id="21" name="Flecha abajo 20">
            <a:extLst>
              <a:ext uri="{FF2B5EF4-FFF2-40B4-BE49-F238E27FC236}">
                <a16:creationId xmlns:a16="http://schemas.microsoft.com/office/drawing/2014/main" id="{5A68E675-8DCC-1C47-B85E-706057F6BF7A}"/>
              </a:ext>
            </a:extLst>
          </p:cNvPr>
          <p:cNvSpPr/>
          <p:nvPr/>
        </p:nvSpPr>
        <p:spPr>
          <a:xfrm rot="17964064">
            <a:off x="3109558" y="2793245"/>
            <a:ext cx="399526" cy="791977"/>
          </a:xfrm>
          <a:prstGeom prst="downArrow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2" name="Flecha abajo 21">
            <a:extLst>
              <a:ext uri="{FF2B5EF4-FFF2-40B4-BE49-F238E27FC236}">
                <a16:creationId xmlns:a16="http://schemas.microsoft.com/office/drawing/2014/main" id="{20D51AB0-416F-4246-8A8E-83AD0C40C791}"/>
              </a:ext>
            </a:extLst>
          </p:cNvPr>
          <p:cNvSpPr/>
          <p:nvPr/>
        </p:nvSpPr>
        <p:spPr>
          <a:xfrm rot="3713885">
            <a:off x="7921211" y="2743808"/>
            <a:ext cx="399526" cy="791977"/>
          </a:xfrm>
          <a:prstGeom prst="downArrow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21110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5"/>
          <p:cNvSpPr>
            <a:spLocks noGrp="1"/>
          </p:cNvSpPr>
          <p:nvPr>
            <p:ph idx="1"/>
          </p:nvPr>
        </p:nvSpPr>
        <p:spPr>
          <a:xfrm>
            <a:off x="1696616" y="1926617"/>
            <a:ext cx="8846976" cy="3825859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Clr>
                <a:srgbClr val="7030A0"/>
              </a:buClr>
              <a:buSzPct val="100000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Mantener y/o mejorar la ingesta.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00000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Mitigar los efectos metabólicos.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00000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Mantener la masa muscular.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00000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Reducir el riesgo de interrupción de los tratamientos. 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00000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Mejorar la calidad de vida. 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00000"/>
              <a:buFont typeface="Wingdings" panose="05000000000000000000" pitchFamily="2" charset="2"/>
              <a:buChar char="Ø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00000"/>
              <a:buFont typeface="Wingdings" panose="05000000000000000000" pitchFamily="2" charset="2"/>
              <a:buChar char="Ø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00000"/>
              <a:buFont typeface="Wingdings" panose="05000000000000000000" pitchFamily="2" charset="2"/>
              <a:buChar char="Ø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2371072" y="321135"/>
            <a:ext cx="7055224" cy="1325563"/>
          </a:xfrm>
        </p:spPr>
        <p:txBody>
          <a:bodyPr>
            <a:normAutofit/>
          </a:bodyPr>
          <a:lstStyle/>
          <a:p>
            <a:pPr algn="ctr"/>
            <a:r>
              <a:rPr lang="es-ES" sz="32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Objetivos de la Intervención Nutricional en Cáncer</a:t>
            </a:r>
          </a:p>
        </p:txBody>
      </p:sp>
      <p:sp>
        <p:nvSpPr>
          <p:cNvPr id="7" name="Rectángulo 6"/>
          <p:cNvSpPr/>
          <p:nvPr/>
        </p:nvSpPr>
        <p:spPr>
          <a:xfrm>
            <a:off x="1790744" y="5834195"/>
            <a:ext cx="1095038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Arends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J, et al., ESPEN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guidelines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nutrition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cancer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patients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Clinical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Nutrition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(2016), http://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dx.doi.org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/ 10.1016/j.clnu.2016.07.015 </a:t>
            </a:r>
          </a:p>
        </p:txBody>
      </p:sp>
    </p:spTree>
    <p:extLst>
      <p:ext uri="{BB962C8B-B14F-4D97-AF65-F5344CB8AC3E}">
        <p14:creationId xmlns:p14="http://schemas.microsoft.com/office/powerpoint/2010/main" val="16554197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1327031" y="3071402"/>
            <a:ext cx="4353339" cy="170296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Malnutrición o riesgo de malnutrición asociada a enfermedad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Pérdida de masa muscular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Caquexia oncológica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6636488" y="3028599"/>
            <a:ext cx="5008115" cy="21184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Aumento de los requerimientos calóricos y proteicos en algunos pacientes según: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Localización del tumor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Tipo de tumor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Tratamiento</a:t>
            </a:r>
          </a:p>
        </p:txBody>
      </p:sp>
      <p:sp>
        <p:nvSpPr>
          <p:cNvPr id="7" name="Rectángulo 6"/>
          <p:cNvSpPr/>
          <p:nvPr/>
        </p:nvSpPr>
        <p:spPr>
          <a:xfrm>
            <a:off x="1327031" y="5857605"/>
            <a:ext cx="7933375" cy="246221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r>
              <a:rPr lang="es-ES" sz="1000" dirty="0" err="1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Arends</a:t>
            </a:r>
            <a:r>
              <a:rPr lang="es-ES" sz="10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J, et al., ESPEN </a:t>
            </a:r>
            <a:r>
              <a:rPr lang="es-ES" sz="1000" dirty="0" err="1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guidelines</a:t>
            </a:r>
            <a:r>
              <a:rPr lang="es-ES" sz="10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lang="es-ES" sz="10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nutrition</a:t>
            </a:r>
            <a:r>
              <a:rPr lang="es-ES" sz="10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s-ES" sz="1000" dirty="0" err="1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cancer</a:t>
            </a:r>
            <a:r>
              <a:rPr lang="es-ES" sz="10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patients</a:t>
            </a:r>
            <a:r>
              <a:rPr lang="es-ES" sz="10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000" dirty="0" err="1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Clinical</a:t>
            </a:r>
            <a:r>
              <a:rPr lang="es-ES" sz="10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Nutrition</a:t>
            </a:r>
            <a:r>
              <a:rPr lang="es-ES" sz="10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(2016), http://</a:t>
            </a:r>
            <a:r>
              <a:rPr lang="es-ES" sz="1000" dirty="0" err="1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dx.doi.org</a:t>
            </a:r>
            <a:r>
              <a:rPr lang="es-ES" sz="10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10.1016/j.clnu.2016.07.015 </a:t>
            </a:r>
          </a:p>
        </p:txBody>
      </p:sp>
      <p:sp>
        <p:nvSpPr>
          <p:cNvPr id="10" name="Rectángulo redondeado 9">
            <a:extLst>
              <a:ext uri="{FF2B5EF4-FFF2-40B4-BE49-F238E27FC236}">
                <a16:creationId xmlns:a16="http://schemas.microsoft.com/office/drawing/2014/main" id="{C5A2BFD7-7F8C-9D46-B19E-19F50EF1C8FF}"/>
              </a:ext>
            </a:extLst>
          </p:cNvPr>
          <p:cNvSpPr/>
          <p:nvPr/>
        </p:nvSpPr>
        <p:spPr>
          <a:xfrm>
            <a:off x="1327031" y="1372415"/>
            <a:ext cx="3240360" cy="1656184"/>
          </a:xfrm>
          <a:prstGeom prst="roundRect">
            <a:avLst/>
          </a:prstGeom>
          <a:solidFill>
            <a:srgbClr val="5F309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Estado Nutricional</a:t>
            </a:r>
          </a:p>
        </p:txBody>
      </p:sp>
      <p:sp>
        <p:nvSpPr>
          <p:cNvPr id="11" name="Rectángulo redondeado 10">
            <a:extLst>
              <a:ext uri="{FF2B5EF4-FFF2-40B4-BE49-F238E27FC236}">
                <a16:creationId xmlns:a16="http://schemas.microsoft.com/office/drawing/2014/main" id="{FEA3FEE1-4C06-E945-AC2B-4968B72ECB9F}"/>
              </a:ext>
            </a:extLst>
          </p:cNvPr>
          <p:cNvSpPr/>
          <p:nvPr/>
        </p:nvSpPr>
        <p:spPr>
          <a:xfrm>
            <a:off x="6636489" y="1372415"/>
            <a:ext cx="3240360" cy="1656184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Requerimiento Nutricional</a:t>
            </a:r>
          </a:p>
        </p:txBody>
      </p:sp>
    </p:spTree>
    <p:extLst>
      <p:ext uri="{BB962C8B-B14F-4D97-AF65-F5344CB8AC3E}">
        <p14:creationId xmlns:p14="http://schemas.microsoft.com/office/powerpoint/2010/main" val="18721932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496544" y="2918381"/>
            <a:ext cx="4886052" cy="25339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Edad</a:t>
            </a:r>
          </a:p>
          <a:p>
            <a:pPr marL="285750" indent="-28575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Efectos mecánicos y metabólicos del tumor</a:t>
            </a:r>
          </a:p>
          <a:p>
            <a:pPr marL="285750" indent="-28575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Inadecuada ingesta: </a:t>
            </a:r>
            <a:r>
              <a:rPr lang="es-ES_tradnl" dirty="0" err="1">
                <a:latin typeface="Arial" panose="020B0604020202020204" pitchFamily="34" charset="0"/>
                <a:cs typeface="Arial" panose="020B0604020202020204" pitchFamily="34" charset="0"/>
              </a:rPr>
              <a:t>hiporexia</a:t>
            </a:r>
            <a:endParaRPr lang="es-ES_tradn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Depresión</a:t>
            </a:r>
          </a:p>
          <a:p>
            <a:pPr marL="285750" indent="-28575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Efectos del tratamiento: cirugía, radioterapia, quimioterapia.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5606533" y="2918845"/>
            <a:ext cx="6398857" cy="28623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AYUDA A CUBRIR APORTES Y MEJORA LA INGESTA EN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Aumentar la ingesta en pacientes que pueden recibir vía oral pero están desnutridos o a riesgo.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Pacientes en radioterapia especialmente de cabeza,  cuello y tracto gastrointestinal.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SNO mejora los aportes y evita interrupción en el tratamiento</a:t>
            </a:r>
          </a:p>
          <a:p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MEJORA EL CURSO CLINICO DE LA ENFERMEDAD EN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Pacientes quirúrgicos con cáncer, en situación de riesgo durante y después de la hospitalización.</a:t>
            </a:r>
          </a:p>
        </p:txBody>
      </p:sp>
      <p:sp>
        <p:nvSpPr>
          <p:cNvPr id="7" name="Rectángulo 6"/>
          <p:cNvSpPr/>
          <p:nvPr/>
        </p:nvSpPr>
        <p:spPr>
          <a:xfrm>
            <a:off x="233082" y="6150786"/>
            <a:ext cx="788894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Arends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J, et al., ESPEN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guidelines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nutrition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cancer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patients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Clinical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Nutrition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(2016), http://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dx.doi.org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/ 10.1016/j.clnu.2016.07.015 </a:t>
            </a:r>
          </a:p>
        </p:txBody>
      </p:sp>
      <p:sp>
        <p:nvSpPr>
          <p:cNvPr id="10" name="Rectángulo redondeado 9">
            <a:extLst>
              <a:ext uri="{FF2B5EF4-FFF2-40B4-BE49-F238E27FC236}">
                <a16:creationId xmlns:a16="http://schemas.microsoft.com/office/drawing/2014/main" id="{0F9E63D3-C314-3E4F-8060-DE505BFBB5F3}"/>
              </a:ext>
            </a:extLst>
          </p:cNvPr>
          <p:cNvSpPr/>
          <p:nvPr/>
        </p:nvSpPr>
        <p:spPr>
          <a:xfrm>
            <a:off x="1009452" y="1208909"/>
            <a:ext cx="3240360" cy="1656184"/>
          </a:xfrm>
          <a:prstGeom prst="roundRect">
            <a:avLst/>
          </a:prstGeom>
          <a:solidFill>
            <a:srgbClr val="5F309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Interferencias con el Aporte Nutricional</a:t>
            </a:r>
          </a:p>
        </p:txBody>
      </p:sp>
      <p:sp>
        <p:nvSpPr>
          <p:cNvPr id="11" name="Rectángulo redondeado 10">
            <a:extLst>
              <a:ext uri="{FF2B5EF4-FFF2-40B4-BE49-F238E27FC236}">
                <a16:creationId xmlns:a16="http://schemas.microsoft.com/office/drawing/2014/main" id="{56B8DC8B-9E25-F545-BC0D-D8F9D1CF0D30}"/>
              </a:ext>
            </a:extLst>
          </p:cNvPr>
          <p:cNvSpPr/>
          <p:nvPr/>
        </p:nvSpPr>
        <p:spPr>
          <a:xfrm>
            <a:off x="6431904" y="1078282"/>
            <a:ext cx="3441066" cy="165618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Evidencia</a:t>
            </a:r>
          </a:p>
        </p:txBody>
      </p:sp>
    </p:spTree>
    <p:extLst>
      <p:ext uri="{BB962C8B-B14F-4D97-AF65-F5344CB8AC3E}">
        <p14:creationId xmlns:p14="http://schemas.microsoft.com/office/powerpoint/2010/main" val="41011291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11568" y="1993920"/>
            <a:ext cx="11768864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15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Cirugía mayor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4007769" y="292494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772814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9463"/>
            <a:ext cx="12192000" cy="842682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Paciente</a:t>
            </a:r>
            <a:r>
              <a:rPr lang="en-US" sz="32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quirúrgico</a:t>
            </a:r>
            <a:endParaRPr lang="en-US" sz="3200" b="1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64477" y="1833741"/>
            <a:ext cx="6585401" cy="3676026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Respuesta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metabólica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al trauma: 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Hormonas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estrés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Citoquinas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Movilización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endógena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sustratos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para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producir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energía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Ayuno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previo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al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procedimiento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Resistencia a la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insulina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Retención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agua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y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sal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l="14530" r="14530"/>
          <a:stretch>
            <a:fillRect/>
          </a:stretch>
        </p:blipFill>
        <p:spPr>
          <a:xfrm>
            <a:off x="1200394" y="1521101"/>
            <a:ext cx="3838135" cy="4301306"/>
          </a:xfrm>
          <a:effectLst>
            <a:outerShdw blurRad="431800" dist="533400" dir="4800000" sx="80000" sy="80000" algn="ctr" rotWithShape="0">
              <a:srgbClr val="000000">
                <a:alpha val="72000"/>
              </a:srgbClr>
            </a:outerShdw>
            <a:softEdge rad="63500"/>
          </a:effectLst>
        </p:spPr>
      </p:pic>
      <p:sp>
        <p:nvSpPr>
          <p:cNvPr id="4" name="CuadroTexto 3"/>
          <p:cNvSpPr txBox="1"/>
          <p:nvPr/>
        </p:nvSpPr>
        <p:spPr>
          <a:xfrm>
            <a:off x="1212981" y="6027680"/>
            <a:ext cx="757645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ES_tradnl" sz="1200" dirty="0" err="1">
                <a:latin typeface="Arial" panose="020B0604020202020204" pitchFamily="34" charset="0"/>
                <a:cs typeface="Arial" panose="020B0604020202020204" pitchFamily="34" charset="0"/>
              </a:rPr>
              <a:t>Ljungqvist</a:t>
            </a:r>
            <a:r>
              <a:rPr lang="es-ES_tradnl" sz="1200" dirty="0">
                <a:latin typeface="Arial" panose="020B0604020202020204" pitchFamily="34" charset="0"/>
                <a:cs typeface="Arial" panose="020B0604020202020204" pitchFamily="34" charset="0"/>
              </a:rPr>
              <a:t> O. ERAS: </a:t>
            </a:r>
            <a:r>
              <a:rPr lang="es-ES_tradnl" sz="1200" dirty="0" err="1">
                <a:latin typeface="Arial" panose="020B0604020202020204" pitchFamily="34" charset="0"/>
                <a:cs typeface="Arial" panose="020B0604020202020204" pitchFamily="34" charset="0"/>
              </a:rPr>
              <a:t>Moving</a:t>
            </a:r>
            <a:r>
              <a:rPr lang="es-ES_tradnl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sz="1200" dirty="0" err="1">
                <a:latin typeface="Arial" panose="020B0604020202020204" pitchFamily="34" charset="0"/>
                <a:cs typeface="Arial" panose="020B0604020202020204" pitchFamily="34" charset="0"/>
              </a:rPr>
              <a:t>evidence-based</a:t>
            </a:r>
            <a:r>
              <a:rPr lang="es-ES_tradnl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sz="1200" dirty="0" err="1">
                <a:latin typeface="Arial" panose="020B0604020202020204" pitchFamily="34" charset="0"/>
                <a:cs typeface="Arial" panose="020B0604020202020204" pitchFamily="34" charset="0"/>
              </a:rPr>
              <a:t>perioperative</a:t>
            </a:r>
            <a:r>
              <a:rPr lang="es-ES_tradnl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sz="1200" dirty="0" err="1">
                <a:latin typeface="Arial" panose="020B0604020202020204" pitchFamily="34" charset="0"/>
                <a:cs typeface="Arial" panose="020B0604020202020204" pitchFamily="34" charset="0"/>
              </a:rPr>
              <a:t>care</a:t>
            </a:r>
            <a:r>
              <a:rPr lang="es-ES_tradnl" sz="1200" dirty="0"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es-ES_tradnl" sz="1200" dirty="0" err="1">
                <a:latin typeface="Arial" panose="020B0604020202020204" pitchFamily="34" charset="0"/>
                <a:cs typeface="Arial" panose="020B0604020202020204" pitchFamily="34" charset="0"/>
              </a:rPr>
              <a:t>practice</a:t>
            </a:r>
            <a:r>
              <a:rPr lang="es-ES_tradnl" sz="1200" dirty="0">
                <a:latin typeface="Arial" panose="020B0604020202020204" pitchFamily="34" charset="0"/>
                <a:cs typeface="Arial" panose="020B0604020202020204" pitchFamily="34" charset="0"/>
              </a:rPr>
              <a:t>. JPEN 2014, 38(5) 559-566</a:t>
            </a:r>
          </a:p>
        </p:txBody>
      </p:sp>
    </p:spTree>
    <p:extLst>
      <p:ext uri="{BB962C8B-B14F-4D97-AF65-F5344CB8AC3E}">
        <p14:creationId xmlns:p14="http://schemas.microsoft.com/office/powerpoint/2010/main" val="36691548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90052"/>
            <a:ext cx="12192000" cy="565931"/>
          </a:xfrm>
        </p:spPr>
        <p:txBody>
          <a:bodyPr>
            <a:noAutofit/>
          </a:bodyPr>
          <a:lstStyle/>
          <a:p>
            <a:pPr algn="ctr"/>
            <a:r>
              <a:rPr lang="es-ES" sz="34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¿Por qué suplementar?</a:t>
            </a:r>
          </a:p>
        </p:txBody>
      </p:sp>
      <p:graphicFrame>
        <p:nvGraphicFramePr>
          <p:cNvPr id="4" name="Diagrama 3"/>
          <p:cNvGraphicFramePr/>
          <p:nvPr>
            <p:extLst>
              <p:ext uri="{D42A27DB-BD31-4B8C-83A1-F6EECF244321}">
                <p14:modId xmlns:p14="http://schemas.microsoft.com/office/powerpoint/2010/main" val="42890881"/>
              </p:ext>
            </p:extLst>
          </p:nvPr>
        </p:nvGraphicFramePr>
        <p:xfrm>
          <a:off x="2008484" y="1003852"/>
          <a:ext cx="7295321" cy="49509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Flecha derecha 4"/>
          <p:cNvSpPr/>
          <p:nvPr/>
        </p:nvSpPr>
        <p:spPr>
          <a:xfrm>
            <a:off x="5261296" y="2296322"/>
            <a:ext cx="888514" cy="750725"/>
          </a:xfrm>
          <a:prstGeom prst="rightArrow">
            <a:avLst/>
          </a:prstGeom>
          <a:solidFill>
            <a:schemeClr val="bg1">
              <a:lumMod val="6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35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lecha abajo 5"/>
          <p:cNvSpPr/>
          <p:nvPr/>
        </p:nvSpPr>
        <p:spPr>
          <a:xfrm>
            <a:off x="7425788" y="3206062"/>
            <a:ext cx="838221" cy="893950"/>
          </a:xfrm>
          <a:prstGeom prst="downArrow">
            <a:avLst/>
          </a:prstGeom>
          <a:solidFill>
            <a:schemeClr val="bg1">
              <a:lumMod val="6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35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2008484" y="6042212"/>
            <a:ext cx="7295321" cy="24622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Weissman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1990,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Cederholm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et al. 1997,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Thorell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et al. 1999, Van den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Berghe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et al. 2001,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Dorotka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et al. 2003</a:t>
            </a:r>
          </a:p>
        </p:txBody>
      </p:sp>
      <p:sp>
        <p:nvSpPr>
          <p:cNvPr id="7" name="Flecha abajo 6"/>
          <p:cNvSpPr/>
          <p:nvPr/>
        </p:nvSpPr>
        <p:spPr>
          <a:xfrm rot="10800000">
            <a:off x="3195397" y="3032334"/>
            <a:ext cx="838221" cy="893950"/>
          </a:xfrm>
          <a:prstGeom prst="downArrow">
            <a:avLst/>
          </a:prstGeom>
          <a:solidFill>
            <a:schemeClr val="bg1">
              <a:lumMod val="6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35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978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0" y="552886"/>
            <a:ext cx="12192000" cy="962801"/>
          </a:xfrm>
        </p:spPr>
        <p:txBody>
          <a:bodyPr>
            <a:normAutofit/>
          </a:bodyPr>
          <a:lstStyle/>
          <a:p>
            <a:pPr algn="ctr"/>
            <a:r>
              <a:rPr lang="es-CO" sz="34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Objetivos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554783" y="2025822"/>
            <a:ext cx="9082433" cy="3652334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Clr>
                <a:srgbClr val="7030A0"/>
              </a:buClr>
            </a:pP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Reconocer los efectos específicos de la desnutrición en situaciones patológicas específicas: VIH, cáncer, cirugía mayor y fractura de cadera.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</a:pP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Conocer la evidencia actual del efecto de la suplementación nutricional en los desenlaces clínicos.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</a:pPr>
            <a:endParaRPr lang="es-C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2779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5"/>
          <p:cNvSpPr>
            <a:spLocks noGrp="1"/>
          </p:cNvSpPr>
          <p:nvPr>
            <p:ph idx="1"/>
          </p:nvPr>
        </p:nvSpPr>
        <p:spPr>
          <a:xfrm>
            <a:off x="1489741" y="2075929"/>
            <a:ext cx="8792594" cy="3909330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Clr>
                <a:srgbClr val="7030A0"/>
              </a:buClr>
              <a:buSzPct val="120000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Prevenir o tratar la malnutrición en el período peri operatorio para mitigar o prevenir las complicaciones postoperatorias.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20000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Prevención y tratamiento del catabolismo.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20000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Mitigar los efectos metabólicos.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50000"/>
              <a:buFont typeface="Wingdings" panose="05000000000000000000" pitchFamily="2" charset="2"/>
              <a:buChar char="Ø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Clr>
                <a:srgbClr val="7030A0"/>
              </a:buClr>
              <a:buSzPct val="50000"/>
              <a:buFont typeface="Wingdings" panose="05000000000000000000" pitchFamily="2" charset="2"/>
              <a:buChar char="Ø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Clr>
                <a:srgbClr val="7030A0"/>
              </a:buClr>
              <a:buSzPct val="50000"/>
              <a:buFont typeface="Wingdings" panose="05000000000000000000" pitchFamily="2" charset="2"/>
              <a:buChar char="Ø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2443157" y="354298"/>
            <a:ext cx="7316663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s-ES" sz="34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Objetivos de la intervención nutricional en el paciente quirúrgico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9619" y="5846642"/>
            <a:ext cx="2804949" cy="27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9430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1129265" y="2778331"/>
            <a:ext cx="4830417" cy="30469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s-ES_tradnl" sz="2400" dirty="0">
                <a:latin typeface="Arial" panose="020B0604020202020204" pitchFamily="34" charset="0"/>
                <a:cs typeface="Arial" panose="020B0604020202020204" pitchFamily="34" charset="0"/>
              </a:rPr>
              <a:t>Desnutrición asociada a enfermedad, usualmente no reconocida.</a:t>
            </a:r>
          </a:p>
          <a:p>
            <a:pPr marL="342900" indent="-342900">
              <a:buClr>
                <a:srgbClr val="7030A0"/>
              </a:buClr>
              <a:buFont typeface="Arial" panose="020B0604020202020204" pitchFamily="34" charset="0"/>
              <a:buChar char="•"/>
            </a:pPr>
            <a:endParaRPr lang="es-ES_tradnl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s-ES_tradnl" sz="2400" dirty="0">
                <a:latin typeface="Arial" panose="020B0604020202020204" pitchFamily="34" charset="0"/>
                <a:cs typeface="Arial" panose="020B0604020202020204" pitchFamily="34" charset="0"/>
              </a:rPr>
              <a:t>Pérdida de masa muscular.</a:t>
            </a:r>
          </a:p>
          <a:p>
            <a:pPr>
              <a:buClr>
                <a:srgbClr val="7030A0"/>
              </a:buClr>
            </a:pPr>
            <a:endParaRPr lang="es-ES_tradnl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s-ES_tradnl" sz="2400" dirty="0">
                <a:latin typeface="Arial" panose="020B0604020202020204" pitchFamily="34" charset="0"/>
                <a:cs typeface="Arial" panose="020B0604020202020204" pitchFamily="34" charset="0"/>
              </a:rPr>
              <a:t>Resistencia a la insulina como respuesta al trauma quirúrgico.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6513808" y="2778331"/>
            <a:ext cx="4682926" cy="24877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s-ES_tradnl" sz="2400" dirty="0">
                <a:latin typeface="Arial" panose="020B0604020202020204" pitchFamily="34" charset="0"/>
                <a:cs typeface="Arial" panose="020B0604020202020204" pitchFamily="34" charset="0"/>
              </a:rPr>
              <a:t>Aumento de los requerimientos calóricos y proteicos en algunos pacientes.</a:t>
            </a:r>
          </a:p>
          <a:p>
            <a:pPr marL="342900" indent="-342900">
              <a:lnSpc>
                <a:spcPct val="150000"/>
              </a:lnSpc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s-ES_tradnl" sz="2400" dirty="0">
                <a:latin typeface="Arial" panose="020B0604020202020204" pitchFamily="34" charset="0"/>
                <a:cs typeface="Arial" panose="020B0604020202020204" pitchFamily="34" charset="0"/>
              </a:rPr>
              <a:t>Desgaste de masa muscular.</a:t>
            </a:r>
          </a:p>
          <a:p>
            <a:pPr marL="285750" indent="-285750">
              <a:lnSpc>
                <a:spcPct val="150000"/>
              </a:lnSpc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endParaRPr lang="es-ES_tradn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ángulo redondeado 9">
            <a:extLst>
              <a:ext uri="{FF2B5EF4-FFF2-40B4-BE49-F238E27FC236}">
                <a16:creationId xmlns:a16="http://schemas.microsoft.com/office/drawing/2014/main" id="{C7A9691B-5CF7-F845-B134-B4CD39579F0A}"/>
              </a:ext>
            </a:extLst>
          </p:cNvPr>
          <p:cNvSpPr/>
          <p:nvPr/>
        </p:nvSpPr>
        <p:spPr>
          <a:xfrm>
            <a:off x="1430876" y="1090249"/>
            <a:ext cx="3240360" cy="1656184"/>
          </a:xfrm>
          <a:prstGeom prst="roundRect">
            <a:avLst/>
          </a:prstGeom>
          <a:solidFill>
            <a:srgbClr val="5F309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Estado Nutricional</a:t>
            </a:r>
          </a:p>
        </p:txBody>
      </p:sp>
      <p:sp>
        <p:nvSpPr>
          <p:cNvPr id="11" name="Rectángulo redondeado 10">
            <a:extLst>
              <a:ext uri="{FF2B5EF4-FFF2-40B4-BE49-F238E27FC236}">
                <a16:creationId xmlns:a16="http://schemas.microsoft.com/office/drawing/2014/main" id="{F50CA472-3944-B746-AFFC-A0DB711D77CD}"/>
              </a:ext>
            </a:extLst>
          </p:cNvPr>
          <p:cNvSpPr/>
          <p:nvPr/>
        </p:nvSpPr>
        <p:spPr>
          <a:xfrm>
            <a:off x="6663098" y="1090249"/>
            <a:ext cx="3240360" cy="1656184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Requerimiento Nutricional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1697870-831F-464A-9982-819E5ECC6918}"/>
              </a:ext>
            </a:extLst>
          </p:cNvPr>
          <p:cNvSpPr txBox="1"/>
          <p:nvPr/>
        </p:nvSpPr>
        <p:spPr>
          <a:xfrm>
            <a:off x="1287625" y="6094890"/>
            <a:ext cx="4870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00" dirty="0">
                <a:latin typeface="Arial" panose="020B0604020202020204" pitchFamily="34" charset="0"/>
                <a:cs typeface="Arial" panose="020B0604020202020204" pitchFamily="34" charset="0"/>
              </a:rPr>
              <a:t>A. Weimann et al. Clinical Nutrition 36 (2017)</a:t>
            </a:r>
          </a:p>
        </p:txBody>
      </p:sp>
    </p:spTree>
    <p:extLst>
      <p:ext uri="{BB962C8B-B14F-4D97-AF65-F5344CB8AC3E}">
        <p14:creationId xmlns:p14="http://schemas.microsoft.com/office/powerpoint/2010/main" val="5973758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1314866" y="2928905"/>
            <a:ext cx="4350829" cy="18933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5F3090"/>
              </a:buClr>
              <a:buSzPct val="120000"/>
              <a:buFont typeface="Arial" panose="020B0604020202020204" pitchFamily="34" charset="0"/>
              <a:buChar char="•"/>
            </a:pPr>
            <a:r>
              <a:rPr lang="es-ES_tradnl" sz="1600" dirty="0">
                <a:latin typeface="Arial" panose="020B0604020202020204" pitchFamily="34" charset="0"/>
                <a:cs typeface="Arial" panose="020B0604020202020204" pitchFamily="34" charset="0"/>
              </a:rPr>
              <a:t>Desnutrición ocasionada por enfermedad.</a:t>
            </a:r>
          </a:p>
          <a:p>
            <a:pPr marL="285750" indent="-285750">
              <a:lnSpc>
                <a:spcPct val="150000"/>
              </a:lnSpc>
              <a:buClr>
                <a:srgbClr val="5F3090"/>
              </a:buClr>
              <a:buSzPct val="120000"/>
              <a:buFont typeface="Arial" panose="020B0604020202020204" pitchFamily="34" charset="0"/>
              <a:buChar char="•"/>
            </a:pPr>
            <a:r>
              <a:rPr lang="es-ES_tradnl" sz="1600" dirty="0" err="1">
                <a:latin typeface="Arial" panose="020B0604020202020204" pitchFamily="34" charset="0"/>
                <a:cs typeface="Arial" panose="020B0604020202020204" pitchFamily="34" charset="0"/>
              </a:rPr>
              <a:t>Hiporexia</a:t>
            </a:r>
            <a:r>
              <a:rPr lang="es-ES_tradnl" sz="1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Clr>
                <a:srgbClr val="5F3090"/>
              </a:buClr>
              <a:buSzPct val="120000"/>
              <a:buFont typeface="Arial" panose="020B0604020202020204" pitchFamily="34" charset="0"/>
              <a:buChar char="•"/>
            </a:pPr>
            <a:r>
              <a:rPr lang="es-ES_tradnl" sz="1600" dirty="0">
                <a:latin typeface="Arial" panose="020B0604020202020204" pitchFamily="34" charset="0"/>
                <a:cs typeface="Arial" panose="020B0604020202020204" pitchFamily="34" charset="0"/>
              </a:rPr>
              <a:t>Efectos del tratamiento previo a la cirugía. </a:t>
            </a:r>
          </a:p>
          <a:p>
            <a:pPr marL="285750" indent="-285750">
              <a:lnSpc>
                <a:spcPct val="150000"/>
              </a:lnSpc>
              <a:buClr>
                <a:srgbClr val="5F3090"/>
              </a:buClr>
              <a:buSzPct val="120000"/>
              <a:buFont typeface="Arial" panose="020B0604020202020204" pitchFamily="34" charset="0"/>
              <a:buChar char="•"/>
            </a:pPr>
            <a:r>
              <a:rPr lang="es-ES_tradnl" sz="1600" dirty="0">
                <a:latin typeface="Arial" panose="020B0604020202020204" pitchFamily="34" charset="0"/>
                <a:cs typeface="Arial" panose="020B0604020202020204" pitchFamily="34" charset="0"/>
              </a:rPr>
              <a:t>Inadecuada ingesta: ayunos pre quirúrgicos prolongados.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6526306" y="2928905"/>
            <a:ext cx="4980039" cy="33085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1">
                  <a:lumMod val="50000"/>
                  <a:lumOff val="50000"/>
                </a:schemeClr>
              </a:buClr>
              <a:buSzPct val="120000"/>
              <a:buFont typeface="Arial" panose="020B0604020202020204" pitchFamily="34" charset="0"/>
              <a:buChar char="•"/>
            </a:pPr>
            <a:r>
              <a:rPr lang="es-ES" sz="1600" b="1" dirty="0">
                <a:latin typeface="Arial" panose="020B0604020202020204" pitchFamily="34" charset="0"/>
                <a:cs typeface="Arial" panose="020B0604020202020204" pitchFamily="34" charset="0"/>
              </a:rPr>
              <a:t>La suplementación oral en el pacientes quirúrgico: </a:t>
            </a: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cuando los pacientes no pueden cubrir sus requerimientos nutricionales sin importar su estado nutricional (0)</a:t>
            </a:r>
          </a:p>
          <a:p>
            <a:pPr marL="285750" indent="-285750">
              <a:buClr>
                <a:schemeClr val="tx1">
                  <a:lumMod val="50000"/>
                  <a:lumOff val="50000"/>
                </a:schemeClr>
              </a:buClr>
              <a:buSzPct val="120000"/>
              <a:buFont typeface="Arial" panose="020B0604020202020204" pitchFamily="34" charset="0"/>
              <a:buChar char="•"/>
            </a:pPr>
            <a:endParaRPr lang="es-E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chemeClr val="tx1">
                  <a:lumMod val="50000"/>
                  <a:lumOff val="50000"/>
                </a:schemeClr>
              </a:buClr>
              <a:buSzPct val="120000"/>
              <a:buFont typeface="Arial" panose="020B0604020202020204" pitchFamily="34" charset="0"/>
              <a:buChar char="•"/>
            </a:pP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En los paci</a:t>
            </a:r>
            <a:r>
              <a:rPr lang="es-ES" sz="1600" b="1" dirty="0">
                <a:latin typeface="Arial" panose="020B0604020202020204" pitchFamily="34" charset="0"/>
                <a:cs typeface="Arial" panose="020B0604020202020204" pitchFamily="34" charset="0"/>
              </a:rPr>
              <a:t>entes oncológicos </a:t>
            </a: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malnutridos o en riesgo de desnutrición y que serán llevados a cirugía abdominal mayor. (A) </a:t>
            </a:r>
          </a:p>
          <a:p>
            <a:pPr marL="285750" indent="-285750">
              <a:buClr>
                <a:schemeClr val="tx1">
                  <a:lumMod val="50000"/>
                  <a:lumOff val="50000"/>
                </a:schemeClr>
              </a:buClr>
              <a:buSzPct val="120000"/>
              <a:buFont typeface="Arial" panose="020B0604020202020204" pitchFamily="34" charset="0"/>
              <a:buChar char="•"/>
            </a:pPr>
            <a:endParaRPr lang="es-E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chemeClr val="tx1">
                  <a:lumMod val="50000"/>
                  <a:lumOff val="50000"/>
                </a:schemeClr>
              </a:buClr>
              <a:buSzPct val="120000"/>
              <a:buFont typeface="Arial" panose="020B0604020202020204" pitchFamily="34" charset="0"/>
              <a:buChar char="•"/>
            </a:pP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Un grupo especial de riesgo son los pacientes adultos mayores con </a:t>
            </a:r>
            <a:r>
              <a:rPr lang="es-E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sarcopenia</a:t>
            </a:r>
            <a:r>
              <a:rPr lang="es-ES" sz="1600" b="1" dirty="0">
                <a:latin typeface="Arial" panose="020B0604020202020204" pitchFamily="34" charset="0"/>
                <a:cs typeface="Arial" panose="020B0604020202020204" pitchFamily="34" charset="0"/>
              </a:rPr>
              <a:t> y cáncer</a:t>
            </a: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 que serán llevados a cirugía. (A) </a:t>
            </a:r>
          </a:p>
          <a:p>
            <a:pPr marL="171450" indent="-171450">
              <a:buClr>
                <a:schemeClr val="accent4">
                  <a:lumMod val="40000"/>
                  <a:lumOff val="60000"/>
                </a:schemeClr>
              </a:buClr>
              <a:buFont typeface="Wingdings" panose="05000000000000000000" pitchFamily="2" charset="2"/>
              <a:buChar char="Ø"/>
            </a:pPr>
            <a:endParaRPr lang="es-ES" sz="10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ángulo redondeado 9">
            <a:extLst>
              <a:ext uri="{FF2B5EF4-FFF2-40B4-BE49-F238E27FC236}">
                <a16:creationId xmlns:a16="http://schemas.microsoft.com/office/drawing/2014/main" id="{662D7632-B29A-3444-8D27-A7A4E615D356}"/>
              </a:ext>
            </a:extLst>
          </p:cNvPr>
          <p:cNvSpPr/>
          <p:nvPr/>
        </p:nvSpPr>
        <p:spPr>
          <a:xfrm>
            <a:off x="1427820" y="1122449"/>
            <a:ext cx="3240360" cy="1656184"/>
          </a:xfrm>
          <a:prstGeom prst="roundRect">
            <a:avLst/>
          </a:prstGeom>
          <a:solidFill>
            <a:srgbClr val="5F309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Interferencias con el Aporte Nutricional</a:t>
            </a:r>
          </a:p>
        </p:txBody>
      </p:sp>
      <p:sp>
        <p:nvSpPr>
          <p:cNvPr id="11" name="Rectángulo redondeado 10">
            <a:extLst>
              <a:ext uri="{FF2B5EF4-FFF2-40B4-BE49-F238E27FC236}">
                <a16:creationId xmlns:a16="http://schemas.microsoft.com/office/drawing/2014/main" id="{00B7CA24-883B-F34E-BD76-92E8498F6AA1}"/>
              </a:ext>
            </a:extLst>
          </p:cNvPr>
          <p:cNvSpPr/>
          <p:nvPr/>
        </p:nvSpPr>
        <p:spPr>
          <a:xfrm>
            <a:off x="6645047" y="1122449"/>
            <a:ext cx="3240360" cy="165618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Evidencia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C0218E8A-2823-124E-9288-14EA90C2727E}"/>
              </a:ext>
            </a:extLst>
          </p:cNvPr>
          <p:cNvSpPr txBox="1"/>
          <p:nvPr/>
        </p:nvSpPr>
        <p:spPr>
          <a:xfrm>
            <a:off x="302354" y="6014483"/>
            <a:ext cx="460133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000" dirty="0">
                <a:latin typeface="Arial" panose="020B0604020202020204" pitchFamily="34" charset="0"/>
                <a:cs typeface="Arial" panose="020B0604020202020204" pitchFamily="34" charset="0"/>
              </a:rPr>
              <a:t>A. Weimann et al. Clinical Nutrition 36 (2017)</a:t>
            </a:r>
          </a:p>
        </p:txBody>
      </p:sp>
    </p:spTree>
    <p:extLst>
      <p:ext uri="{BB962C8B-B14F-4D97-AF65-F5344CB8AC3E}">
        <p14:creationId xmlns:p14="http://schemas.microsoft.com/office/powerpoint/2010/main" val="19255522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558813" y="1308476"/>
            <a:ext cx="7074373" cy="36317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15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Fractura </a:t>
            </a:r>
          </a:p>
          <a:p>
            <a:pPr algn="ctr"/>
            <a:r>
              <a:rPr lang="es-ES" sz="115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 cadera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4007769" y="292494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072715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223250"/>
            <a:ext cx="12192000" cy="476199"/>
          </a:xfrm>
        </p:spPr>
        <p:txBody>
          <a:bodyPr>
            <a:noAutofit/>
          </a:bodyPr>
          <a:lstStyle/>
          <a:p>
            <a:pPr algn="ctr"/>
            <a:r>
              <a:rPr lang="es-ES" sz="34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Respuesta metabólica</a:t>
            </a:r>
          </a:p>
        </p:txBody>
      </p:sp>
      <p:graphicFrame>
        <p:nvGraphicFramePr>
          <p:cNvPr id="4" name="Diagrama 3"/>
          <p:cNvGraphicFramePr/>
          <p:nvPr>
            <p:extLst>
              <p:ext uri="{D42A27DB-BD31-4B8C-83A1-F6EECF244321}">
                <p14:modId xmlns:p14="http://schemas.microsoft.com/office/powerpoint/2010/main" val="772386718"/>
              </p:ext>
            </p:extLst>
          </p:nvPr>
        </p:nvGraphicFramePr>
        <p:xfrm>
          <a:off x="2599764" y="977153"/>
          <a:ext cx="6671987" cy="4514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Flecha derecha 4"/>
          <p:cNvSpPr/>
          <p:nvPr/>
        </p:nvSpPr>
        <p:spPr>
          <a:xfrm>
            <a:off x="5529458" y="1927226"/>
            <a:ext cx="812597" cy="684570"/>
          </a:xfrm>
          <a:prstGeom prst="rightArrow">
            <a:avLst/>
          </a:prstGeom>
          <a:solidFill>
            <a:schemeClr val="bg1">
              <a:lumMod val="8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350"/>
          </a:p>
        </p:txBody>
      </p:sp>
      <p:sp>
        <p:nvSpPr>
          <p:cNvPr id="6" name="Flecha abajo 5"/>
          <p:cNvSpPr/>
          <p:nvPr/>
        </p:nvSpPr>
        <p:spPr>
          <a:xfrm>
            <a:off x="7736947" y="3234470"/>
            <a:ext cx="766601" cy="815174"/>
          </a:xfrm>
          <a:prstGeom prst="downArrow">
            <a:avLst/>
          </a:prstGeom>
          <a:solidFill>
            <a:schemeClr val="bg1">
              <a:lumMod val="8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350"/>
          </a:p>
        </p:txBody>
      </p:sp>
      <p:sp>
        <p:nvSpPr>
          <p:cNvPr id="8" name="Rectángulo 7"/>
          <p:cNvSpPr/>
          <p:nvPr/>
        </p:nvSpPr>
        <p:spPr>
          <a:xfrm>
            <a:off x="2825003" y="5634626"/>
            <a:ext cx="6221506" cy="24622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Weissman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1990,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Cederholm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et al. 1997,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Thorell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et al. 1999, Van den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Berghe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et al. 2001,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Dorotka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et al. 2003</a:t>
            </a:r>
          </a:p>
        </p:txBody>
      </p:sp>
    </p:spTree>
    <p:extLst>
      <p:ext uri="{BB962C8B-B14F-4D97-AF65-F5344CB8AC3E}">
        <p14:creationId xmlns:p14="http://schemas.microsoft.com/office/powerpoint/2010/main" val="21843230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/>
          <p:cNvGraphicFramePr/>
          <p:nvPr>
            <p:extLst>
              <p:ext uri="{D42A27DB-BD31-4B8C-83A1-F6EECF244321}">
                <p14:modId xmlns:p14="http://schemas.microsoft.com/office/powerpoint/2010/main" val="2724492733"/>
              </p:ext>
            </p:extLst>
          </p:nvPr>
        </p:nvGraphicFramePr>
        <p:xfrm>
          <a:off x="3048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ítulo 1"/>
          <p:cNvSpPr txBox="1">
            <a:spLocks/>
          </p:cNvSpPr>
          <p:nvPr/>
        </p:nvSpPr>
        <p:spPr>
          <a:xfrm>
            <a:off x="0" y="101452"/>
            <a:ext cx="12192000" cy="634932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34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¿ Qué pasa en el posoperatorio?</a:t>
            </a:r>
          </a:p>
        </p:txBody>
      </p:sp>
      <p:sp>
        <p:nvSpPr>
          <p:cNvPr id="4" name="Flecha derecha 3"/>
          <p:cNvSpPr/>
          <p:nvPr/>
        </p:nvSpPr>
        <p:spPr>
          <a:xfrm>
            <a:off x="6096000" y="2150205"/>
            <a:ext cx="576064" cy="576064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5" name="Flecha abajo 4"/>
          <p:cNvSpPr/>
          <p:nvPr/>
        </p:nvSpPr>
        <p:spPr>
          <a:xfrm>
            <a:off x="7590239" y="3429000"/>
            <a:ext cx="576064" cy="576064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Rectángulo 5"/>
          <p:cNvSpPr/>
          <p:nvPr/>
        </p:nvSpPr>
        <p:spPr>
          <a:xfrm>
            <a:off x="2960097" y="5500996"/>
            <a:ext cx="6390093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Hormiga F,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Chivite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D, et al. No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correlation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between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mini-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nutritional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assessment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(short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form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scale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clinical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outcomes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in 73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elderly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patients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admitted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hip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fracture. Aging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Clin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Exp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Res 2005</a:t>
            </a:r>
          </a:p>
          <a:p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García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Duque S, Pérez Segura G, et al. Control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nutricional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en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pacientes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traumatología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Nutr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Hosp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2008</a:t>
            </a:r>
            <a:endParaRPr lang="es-E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52884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5"/>
          <p:cNvSpPr>
            <a:spLocks noGrp="1"/>
          </p:cNvSpPr>
          <p:nvPr>
            <p:ph idx="1"/>
          </p:nvPr>
        </p:nvSpPr>
        <p:spPr>
          <a:xfrm>
            <a:off x="2313184" y="2091159"/>
            <a:ext cx="7978010" cy="3701008"/>
          </a:xfrm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50000"/>
              </a:lnSpc>
              <a:buClr>
                <a:srgbClr val="7030A0"/>
              </a:buClr>
              <a:buSzPct val="100000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Disminuir el impacto del trauma y la cirugía en el estado nutricional.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00000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Preservar las reservas corporales.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00000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Garantizar el aporte nutricional.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00000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Favorecer la recuperación y funcionalidad. 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00000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Mejorar la supervivencia.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00000"/>
              <a:buFont typeface="Wingdings" panose="05000000000000000000" pitchFamily="2" charset="2"/>
              <a:buChar char="Ø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00000"/>
              <a:buFont typeface="Wingdings" panose="05000000000000000000" pitchFamily="2" charset="2"/>
              <a:buChar char="Ø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00000"/>
              <a:buFont typeface="Wingdings" panose="05000000000000000000" pitchFamily="2" charset="2"/>
              <a:buChar char="Ø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2617695" y="215153"/>
            <a:ext cx="7368988" cy="1469606"/>
          </a:xfrm>
        </p:spPr>
        <p:txBody>
          <a:bodyPr>
            <a:normAutofit/>
          </a:bodyPr>
          <a:lstStyle/>
          <a:p>
            <a:pPr algn="ctr"/>
            <a:r>
              <a:rPr lang="es-ES" sz="34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Objetivos de la Intervención Nutricional en fractura de cadera</a:t>
            </a:r>
          </a:p>
        </p:txBody>
      </p:sp>
    </p:spTree>
    <p:extLst>
      <p:ext uri="{BB962C8B-B14F-4D97-AF65-F5344CB8AC3E}">
        <p14:creationId xmlns:p14="http://schemas.microsoft.com/office/powerpoint/2010/main" val="14247847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1408134" y="3677777"/>
            <a:ext cx="4515312" cy="21184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5F309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Pérdida de masa muscular por postración.</a:t>
            </a:r>
          </a:p>
          <a:p>
            <a:pPr marL="285750" indent="-285750">
              <a:lnSpc>
                <a:spcPct val="150000"/>
              </a:lnSpc>
              <a:buClr>
                <a:srgbClr val="5F309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Catabolismo por trauma y cirugía.</a:t>
            </a:r>
          </a:p>
          <a:p>
            <a:pPr marL="285750" indent="-285750">
              <a:lnSpc>
                <a:spcPct val="150000"/>
              </a:lnSpc>
              <a:buClr>
                <a:srgbClr val="5F309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Mala condición previa asociada a envejecimiento. 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6562165" y="3677777"/>
            <a:ext cx="4579968" cy="25339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Aumento de los requerimientos calóricos y proteicos.</a:t>
            </a:r>
          </a:p>
          <a:p>
            <a:pPr marL="285750" indent="-285750">
              <a:lnSpc>
                <a:spcPct val="150000"/>
              </a:lnSpc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Incremento del requerimiento sostenido en el tiempo (3 a 6 meses) por respuesta inflamatoria prolongada.</a:t>
            </a:r>
          </a:p>
          <a:p>
            <a:pPr marL="285750" indent="-285750">
              <a:lnSpc>
                <a:spcPct val="150000"/>
              </a:lnSpc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endParaRPr lang="es-ES_tradn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ángulo redondeado 9">
            <a:extLst>
              <a:ext uri="{FF2B5EF4-FFF2-40B4-BE49-F238E27FC236}">
                <a16:creationId xmlns:a16="http://schemas.microsoft.com/office/drawing/2014/main" id="{876B593B-D630-484F-B117-05B0A563D23E}"/>
              </a:ext>
            </a:extLst>
          </p:cNvPr>
          <p:cNvSpPr/>
          <p:nvPr/>
        </p:nvSpPr>
        <p:spPr>
          <a:xfrm>
            <a:off x="1521756" y="1781054"/>
            <a:ext cx="3240360" cy="1656184"/>
          </a:xfrm>
          <a:prstGeom prst="roundRect">
            <a:avLst/>
          </a:prstGeom>
          <a:solidFill>
            <a:srgbClr val="5F309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Estado Nutricional</a:t>
            </a:r>
          </a:p>
        </p:txBody>
      </p:sp>
      <p:sp>
        <p:nvSpPr>
          <p:cNvPr id="11" name="Rectángulo redondeado 10">
            <a:extLst>
              <a:ext uri="{FF2B5EF4-FFF2-40B4-BE49-F238E27FC236}">
                <a16:creationId xmlns:a16="http://schemas.microsoft.com/office/drawing/2014/main" id="{26E86F4B-73F7-3044-A05C-BC0049CE747A}"/>
              </a:ext>
            </a:extLst>
          </p:cNvPr>
          <p:cNvSpPr/>
          <p:nvPr/>
        </p:nvSpPr>
        <p:spPr>
          <a:xfrm>
            <a:off x="6636489" y="1781054"/>
            <a:ext cx="3240360" cy="1656184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Requerimiento Nutricional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B26A8DE-B172-0048-8C9B-8AE5E9F745B0}"/>
              </a:ext>
            </a:extLst>
          </p:cNvPr>
          <p:cNvSpPr txBox="1"/>
          <p:nvPr/>
        </p:nvSpPr>
        <p:spPr>
          <a:xfrm>
            <a:off x="1521756" y="5996895"/>
            <a:ext cx="28418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00" dirty="0">
                <a:latin typeface="Arial" panose="020B0604020202020204" pitchFamily="34" charset="0"/>
                <a:cs typeface="Arial" panose="020B0604020202020204" pitchFamily="34" charset="0"/>
              </a:rPr>
              <a:t>A. Weimann et al. Clinical Nutrition 36 (2017)</a:t>
            </a:r>
          </a:p>
        </p:txBody>
      </p:sp>
    </p:spTree>
    <p:extLst>
      <p:ext uri="{BB962C8B-B14F-4D97-AF65-F5344CB8AC3E}">
        <p14:creationId xmlns:p14="http://schemas.microsoft.com/office/powerpoint/2010/main" val="36344245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1305137" y="3020441"/>
            <a:ext cx="4129548" cy="170296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5F309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Hospitalización</a:t>
            </a:r>
          </a:p>
          <a:p>
            <a:pPr marL="285750" indent="-285750">
              <a:lnSpc>
                <a:spcPct val="150000"/>
              </a:lnSpc>
              <a:buClr>
                <a:srgbClr val="5F309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Postración</a:t>
            </a:r>
          </a:p>
          <a:p>
            <a:pPr marL="285750" indent="-285750">
              <a:lnSpc>
                <a:spcPct val="150000"/>
              </a:lnSpc>
              <a:buClr>
                <a:srgbClr val="5F309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Estado postquirúrgico</a:t>
            </a:r>
          </a:p>
          <a:p>
            <a:pPr marL="285750" indent="-285750">
              <a:lnSpc>
                <a:spcPct val="150000"/>
              </a:lnSpc>
              <a:buClr>
                <a:srgbClr val="5F3090"/>
              </a:buClr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Estado anímico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5588001" y="3020441"/>
            <a:ext cx="5909733" cy="28623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Mejora el curso clínico de la enfermedad en ancianos con fractura de cadera y cirugía ortopédica. (A)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Pacientes en riesgo de desarrollar LPP (lesiones por presión). (A)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Fórmulas altas en proteína:</a:t>
            </a:r>
          </a:p>
          <a:p>
            <a:pPr marL="742950" lvl="1" indent="-285750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Disminuyen las complicaciones postquirúrgicas</a:t>
            </a:r>
          </a:p>
          <a:p>
            <a:pPr marL="742950" lvl="1" indent="-285750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Disminuyen estancia hospitalaria</a:t>
            </a:r>
          </a:p>
          <a:p>
            <a:pPr marL="742950" lvl="1" indent="-285750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Disminuyen tiempo de rehabilitación</a:t>
            </a:r>
            <a:endParaRPr lang="es-ES_tradnl" sz="32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1484212" y="6163798"/>
            <a:ext cx="448628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ESPEN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Guidelines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adult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enteral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nutrition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Clinical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Nutrition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2006</a:t>
            </a:r>
          </a:p>
        </p:txBody>
      </p:sp>
      <p:sp>
        <p:nvSpPr>
          <p:cNvPr id="9" name="Rectángulo redondeado 8">
            <a:extLst>
              <a:ext uri="{FF2B5EF4-FFF2-40B4-BE49-F238E27FC236}">
                <a16:creationId xmlns:a16="http://schemas.microsoft.com/office/drawing/2014/main" id="{BE89D029-9BF4-8247-A63A-A868A084FA7D}"/>
              </a:ext>
            </a:extLst>
          </p:cNvPr>
          <p:cNvSpPr/>
          <p:nvPr/>
        </p:nvSpPr>
        <p:spPr>
          <a:xfrm>
            <a:off x="1050920" y="1360578"/>
            <a:ext cx="3240360" cy="1656184"/>
          </a:xfrm>
          <a:prstGeom prst="roundRect">
            <a:avLst/>
          </a:prstGeom>
          <a:solidFill>
            <a:srgbClr val="5F309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Interferencias con el Aporte Nutricional</a:t>
            </a:r>
          </a:p>
        </p:txBody>
      </p:sp>
      <p:sp>
        <p:nvSpPr>
          <p:cNvPr id="10" name="Rectángulo redondeado 9">
            <a:extLst>
              <a:ext uri="{FF2B5EF4-FFF2-40B4-BE49-F238E27FC236}">
                <a16:creationId xmlns:a16="http://schemas.microsoft.com/office/drawing/2014/main" id="{98003558-9168-A64E-906F-D2FCD150A999}"/>
              </a:ext>
            </a:extLst>
          </p:cNvPr>
          <p:cNvSpPr/>
          <p:nvPr/>
        </p:nvSpPr>
        <p:spPr>
          <a:xfrm>
            <a:off x="6876137" y="1360578"/>
            <a:ext cx="3240360" cy="165618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Evidencia</a:t>
            </a:r>
          </a:p>
        </p:txBody>
      </p:sp>
    </p:spTree>
    <p:extLst>
      <p:ext uri="{BB962C8B-B14F-4D97-AF65-F5344CB8AC3E}">
        <p14:creationId xmlns:p14="http://schemas.microsoft.com/office/powerpoint/2010/main" val="3320569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78000" y="683178"/>
            <a:ext cx="4182894" cy="5735476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7223798" y="1182042"/>
            <a:ext cx="3041987" cy="830997"/>
          </a:xfrm>
          <a:prstGeom prst="rect">
            <a:avLst/>
          </a:prstGeom>
          <a:noFill/>
          <a:ln w="3175" cmpd="sng">
            <a:solidFill>
              <a:schemeClr val="tx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s-ES" sz="2400" dirty="0">
                <a:solidFill>
                  <a:schemeClr val="bg2">
                    <a:lumMod val="10000"/>
                  </a:schemeClr>
                </a:solidFill>
              </a:rPr>
              <a:t>Riesgo Nutricional</a:t>
            </a:r>
          </a:p>
          <a:p>
            <a:pPr algn="ctr"/>
            <a:r>
              <a:rPr lang="es-ES" sz="2400" dirty="0">
                <a:solidFill>
                  <a:schemeClr val="bg2">
                    <a:lumMod val="10000"/>
                  </a:schemeClr>
                </a:solidFill>
              </a:rPr>
              <a:t>Definición de objetivos</a:t>
            </a:r>
          </a:p>
        </p:txBody>
      </p:sp>
      <p:cxnSp>
        <p:nvCxnSpPr>
          <p:cNvPr id="8" name="Conector recto de flecha 7"/>
          <p:cNvCxnSpPr>
            <a:cxnSpLocks/>
            <a:endCxn id="7" idx="1"/>
          </p:cNvCxnSpPr>
          <p:nvPr/>
        </p:nvCxnSpPr>
        <p:spPr>
          <a:xfrm>
            <a:off x="5130633" y="1222335"/>
            <a:ext cx="2093165" cy="375206"/>
          </a:xfrm>
          <a:prstGeom prst="straightConnector1">
            <a:avLst/>
          </a:prstGeom>
          <a:ln w="38100">
            <a:solidFill>
              <a:srgbClr val="7030A0"/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CuadroTexto 8"/>
          <p:cNvSpPr txBox="1"/>
          <p:nvPr/>
        </p:nvSpPr>
        <p:spPr>
          <a:xfrm>
            <a:off x="5874509" y="2148668"/>
            <a:ext cx="2576475" cy="1200329"/>
          </a:xfrm>
          <a:prstGeom prst="rect">
            <a:avLst/>
          </a:prstGeom>
          <a:noFill/>
          <a:ln w="3175" cmpd="sng">
            <a:solidFill>
              <a:schemeClr val="tx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s-ES" sz="2400" dirty="0">
                <a:solidFill>
                  <a:schemeClr val="bg2">
                    <a:lumMod val="10000"/>
                  </a:schemeClr>
                </a:solidFill>
              </a:rPr>
              <a:t>Enfermedad Aguda</a:t>
            </a:r>
          </a:p>
          <a:p>
            <a:pPr algn="ctr"/>
            <a:r>
              <a:rPr lang="es-ES" sz="2400" dirty="0">
                <a:solidFill>
                  <a:schemeClr val="bg2">
                    <a:lumMod val="10000"/>
                  </a:schemeClr>
                </a:solidFill>
              </a:rPr>
              <a:t>1 -3 tomas/día</a:t>
            </a:r>
          </a:p>
          <a:p>
            <a:pPr algn="ctr"/>
            <a:r>
              <a:rPr lang="es-ES" sz="2400" dirty="0">
                <a:solidFill>
                  <a:schemeClr val="bg2">
                    <a:lumMod val="10000"/>
                  </a:schemeClr>
                </a:solidFill>
              </a:rPr>
              <a:t>4 – 6 semanas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8969940" y="2136842"/>
            <a:ext cx="2718052" cy="1200329"/>
          </a:xfrm>
          <a:prstGeom prst="rect">
            <a:avLst/>
          </a:prstGeom>
          <a:noFill/>
          <a:ln w="3175" cmpd="sng">
            <a:solidFill>
              <a:schemeClr val="tx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s-ES" sz="2400" dirty="0">
                <a:solidFill>
                  <a:schemeClr val="bg2">
                    <a:lumMod val="10000"/>
                  </a:schemeClr>
                </a:solidFill>
              </a:rPr>
              <a:t>Enfermedad Crónica</a:t>
            </a:r>
          </a:p>
          <a:p>
            <a:pPr algn="ctr"/>
            <a:r>
              <a:rPr lang="es-ES" sz="2400" dirty="0">
                <a:solidFill>
                  <a:schemeClr val="bg2">
                    <a:lumMod val="10000"/>
                  </a:schemeClr>
                </a:solidFill>
              </a:rPr>
              <a:t>2 tomas/día</a:t>
            </a:r>
          </a:p>
          <a:p>
            <a:pPr algn="ctr"/>
            <a:r>
              <a:rPr lang="es-ES" sz="2400" dirty="0">
                <a:solidFill>
                  <a:schemeClr val="bg2">
                    <a:lumMod val="10000"/>
                  </a:schemeClr>
                </a:solidFill>
              </a:rPr>
              <a:t>12 semanas</a:t>
            </a:r>
          </a:p>
        </p:txBody>
      </p:sp>
      <p:sp>
        <p:nvSpPr>
          <p:cNvPr id="11" name="CuadroTexto 10"/>
          <p:cNvSpPr txBox="1"/>
          <p:nvPr/>
        </p:nvSpPr>
        <p:spPr>
          <a:xfrm>
            <a:off x="7200940" y="3608428"/>
            <a:ext cx="3087704" cy="461665"/>
          </a:xfrm>
          <a:prstGeom prst="rect">
            <a:avLst/>
          </a:prstGeom>
          <a:noFill/>
          <a:ln w="3175" cmpd="sng">
            <a:solidFill>
              <a:schemeClr val="tx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s-ES" sz="2400" dirty="0">
                <a:solidFill>
                  <a:schemeClr val="bg2">
                    <a:lumMod val="10000"/>
                  </a:schemeClr>
                </a:solidFill>
              </a:rPr>
              <a:t>Monitorear el progreso</a:t>
            </a:r>
          </a:p>
        </p:txBody>
      </p:sp>
      <p:cxnSp>
        <p:nvCxnSpPr>
          <p:cNvPr id="12" name="Conector recto de flecha 11"/>
          <p:cNvCxnSpPr>
            <a:cxnSpLocks/>
            <a:endCxn id="11" idx="1"/>
          </p:cNvCxnSpPr>
          <p:nvPr/>
        </p:nvCxnSpPr>
        <p:spPr>
          <a:xfrm>
            <a:off x="4796118" y="3744639"/>
            <a:ext cx="2404822" cy="94622"/>
          </a:xfrm>
          <a:prstGeom prst="straightConnector1">
            <a:avLst/>
          </a:prstGeom>
          <a:ln w="38100">
            <a:solidFill>
              <a:srgbClr val="7030A0"/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uadroTexto 12"/>
          <p:cNvSpPr txBox="1"/>
          <p:nvPr/>
        </p:nvSpPr>
        <p:spPr>
          <a:xfrm>
            <a:off x="7544508" y="4470419"/>
            <a:ext cx="2546018" cy="461665"/>
          </a:xfrm>
          <a:prstGeom prst="rect">
            <a:avLst/>
          </a:prstGeom>
          <a:noFill/>
          <a:ln w="3175" cmpd="sng">
            <a:solidFill>
              <a:schemeClr val="tx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s-ES" sz="2400" dirty="0">
                <a:solidFill>
                  <a:schemeClr val="bg2">
                    <a:lumMod val="10000"/>
                  </a:schemeClr>
                </a:solidFill>
              </a:rPr>
              <a:t>Ajustar y continuar</a:t>
            </a:r>
          </a:p>
        </p:txBody>
      </p:sp>
      <p:cxnSp>
        <p:nvCxnSpPr>
          <p:cNvPr id="14" name="Conector recto de flecha 13"/>
          <p:cNvCxnSpPr>
            <a:cxnSpLocks/>
            <a:endCxn id="13" idx="1"/>
          </p:cNvCxnSpPr>
          <p:nvPr/>
        </p:nvCxnSpPr>
        <p:spPr>
          <a:xfrm>
            <a:off x="4957482" y="4554071"/>
            <a:ext cx="2587026" cy="147181"/>
          </a:xfrm>
          <a:prstGeom prst="straightConnector1">
            <a:avLst/>
          </a:prstGeom>
          <a:ln w="57150">
            <a:solidFill>
              <a:srgbClr val="7030A0"/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CuadroTexto 14"/>
          <p:cNvSpPr txBox="1"/>
          <p:nvPr/>
        </p:nvSpPr>
        <p:spPr>
          <a:xfrm>
            <a:off x="5602166" y="5646895"/>
            <a:ext cx="5845763" cy="461665"/>
          </a:xfrm>
          <a:prstGeom prst="rect">
            <a:avLst/>
          </a:prstGeom>
          <a:noFill/>
          <a:ln w="3175" cmpd="sng"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2400" dirty="0">
                <a:solidFill>
                  <a:schemeClr val="bg2">
                    <a:lumMod val="10000"/>
                  </a:schemeClr>
                </a:solidFill>
              </a:rPr>
              <a:t>Suspender cuando se alcancen los objetivos</a:t>
            </a:r>
          </a:p>
        </p:txBody>
      </p:sp>
      <p:cxnSp>
        <p:nvCxnSpPr>
          <p:cNvPr id="16" name="Conector recto de flecha 15"/>
          <p:cNvCxnSpPr>
            <a:cxnSpLocks/>
            <a:endCxn id="15" idx="1"/>
          </p:cNvCxnSpPr>
          <p:nvPr/>
        </p:nvCxnSpPr>
        <p:spPr>
          <a:xfrm>
            <a:off x="5065059" y="5646895"/>
            <a:ext cx="537107" cy="230833"/>
          </a:xfrm>
          <a:prstGeom prst="straightConnector1">
            <a:avLst/>
          </a:prstGeom>
          <a:ln w="38100">
            <a:solidFill>
              <a:srgbClr val="7030A0"/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Conector recto de flecha 17"/>
          <p:cNvCxnSpPr>
            <a:cxnSpLocks/>
            <a:endCxn id="9" idx="1"/>
          </p:cNvCxnSpPr>
          <p:nvPr/>
        </p:nvCxnSpPr>
        <p:spPr>
          <a:xfrm>
            <a:off x="4876800" y="2411506"/>
            <a:ext cx="997709" cy="337327"/>
          </a:xfrm>
          <a:prstGeom prst="straightConnector1">
            <a:avLst/>
          </a:prstGeom>
          <a:ln w="38100">
            <a:solidFill>
              <a:srgbClr val="7030A0"/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4294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4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4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4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4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4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1" grpId="0" animBg="1"/>
      <p:bldP spid="13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5"/>
          <p:cNvSpPr>
            <a:spLocks noGrp="1"/>
          </p:cNvSpPr>
          <p:nvPr>
            <p:ph idx="1"/>
          </p:nvPr>
        </p:nvSpPr>
        <p:spPr>
          <a:xfrm>
            <a:off x="1720515" y="1548773"/>
            <a:ext cx="9156032" cy="4752871"/>
          </a:xfrm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50000"/>
              </a:lnSpc>
              <a:buClr>
                <a:srgbClr val="7030A0"/>
              </a:buClr>
              <a:buSzPct val="120000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Garantizar el cubrimiento de necesidades nutricionales (macro y micro nutrientes).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20000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Mantener o mejorar el estado nutricional.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20000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Prevenir o recuperar las deficiencias nutricionales específicas.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20000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Mejorar el curso clínico de una situación específica o de una patología.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20000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Disminuir los costos de intervención médica.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50000"/>
              <a:buFont typeface="Wingdings" panose="05000000000000000000" pitchFamily="2" charset="2"/>
              <a:buChar char="Ø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Clr>
                <a:srgbClr val="7030A0"/>
              </a:buClr>
              <a:buSzPct val="50000"/>
              <a:buFont typeface="Wingdings" panose="05000000000000000000" pitchFamily="2" charset="2"/>
              <a:buChar char="Ø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Clr>
                <a:srgbClr val="7030A0"/>
              </a:buClr>
              <a:buSzPct val="50000"/>
              <a:buFont typeface="Wingdings" panose="05000000000000000000" pitchFamily="2" charset="2"/>
              <a:buChar char="Ø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991307" y="159042"/>
            <a:ext cx="9885240" cy="1325563"/>
          </a:xfrm>
        </p:spPr>
        <p:txBody>
          <a:bodyPr>
            <a:normAutofit/>
          </a:bodyPr>
          <a:lstStyle/>
          <a:p>
            <a:pPr algn="ctr"/>
            <a:r>
              <a:rPr lang="es-ES" sz="34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Objetivos de la Intervención Nutricional</a:t>
            </a:r>
          </a:p>
        </p:txBody>
      </p:sp>
    </p:spTree>
    <p:extLst>
      <p:ext uri="{BB962C8B-B14F-4D97-AF65-F5344CB8AC3E}">
        <p14:creationId xmlns:p14="http://schemas.microsoft.com/office/powerpoint/2010/main" val="11276208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434301"/>
            <a:ext cx="12192000" cy="955698"/>
          </a:xfrm>
        </p:spPr>
        <p:txBody>
          <a:bodyPr>
            <a:normAutofit/>
          </a:bodyPr>
          <a:lstStyle/>
          <a:p>
            <a:pPr algn="ctr"/>
            <a:r>
              <a:rPr lang="es-ES_tradnl" sz="34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825315" y="1976284"/>
            <a:ext cx="9147486" cy="3819832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  <a:buClr>
                <a:srgbClr val="7030A0"/>
              </a:buClr>
            </a:pPr>
            <a:r>
              <a:rPr lang="es-ES_tradnl" sz="2400" dirty="0">
                <a:latin typeface="Arial" panose="020B0604020202020204" pitchFamily="34" charset="0"/>
                <a:cs typeface="Arial" panose="020B0604020202020204" pitchFamily="34" charset="0"/>
              </a:rPr>
              <a:t>La suplementación nutricional mejora el pronóstico, la evolución y la recuperación en pacientes con patologías agudas y crónicas.</a:t>
            </a:r>
          </a:p>
          <a:p>
            <a:pPr>
              <a:lnSpc>
                <a:spcPct val="150000"/>
              </a:lnSpc>
              <a:buClr>
                <a:srgbClr val="7030A0"/>
              </a:buClr>
            </a:pPr>
            <a:r>
              <a:rPr lang="es-ES_tradnl" sz="2400" dirty="0">
                <a:latin typeface="Arial" panose="020B0604020202020204" pitchFamily="34" charset="0"/>
                <a:cs typeface="Arial" panose="020B0604020202020204" pitchFamily="34" charset="0"/>
              </a:rPr>
              <a:t>La desnutrición produce interferencias en el manejo de los pacientes con las patologías evaluadas en esta conferencia y la suplementación influye positivamente sobre los desenlaces a la luz de la evidencia. </a:t>
            </a:r>
          </a:p>
          <a:p>
            <a:pPr>
              <a:lnSpc>
                <a:spcPct val="150000"/>
              </a:lnSpc>
              <a:buClr>
                <a:srgbClr val="7030A0"/>
              </a:buClr>
            </a:pPr>
            <a:r>
              <a:rPr lang="es-ES_tradnl" sz="2400" dirty="0">
                <a:latin typeface="Arial" panose="020B0604020202020204" pitchFamily="34" charset="0"/>
                <a:cs typeface="Arial" panose="020B0604020202020204" pitchFamily="34" charset="0"/>
              </a:rPr>
              <a:t>La suplementación es parte fundamental del abordaje terapéutico y un impacto positivo en costo efectividad.</a:t>
            </a:r>
          </a:p>
        </p:txBody>
      </p:sp>
    </p:spTree>
    <p:extLst>
      <p:ext uri="{BB962C8B-B14F-4D97-AF65-F5344CB8AC3E}">
        <p14:creationId xmlns:p14="http://schemas.microsoft.com/office/powerpoint/2010/main" val="4076843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0" y="292970"/>
            <a:ext cx="12192000" cy="910188"/>
          </a:xfrm>
        </p:spPr>
        <p:txBody>
          <a:bodyPr>
            <a:normAutofit/>
          </a:bodyPr>
          <a:lstStyle/>
          <a:p>
            <a:pPr algn="ctr"/>
            <a:r>
              <a:rPr lang="es-ES" sz="34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¿Por qué suplementar?</a:t>
            </a:r>
          </a:p>
        </p:txBody>
      </p:sp>
      <p:graphicFrame>
        <p:nvGraphicFramePr>
          <p:cNvPr id="4" name="Diagrama 3"/>
          <p:cNvGraphicFramePr/>
          <p:nvPr>
            <p:extLst>
              <p:ext uri="{D42A27DB-BD31-4B8C-83A1-F6EECF244321}">
                <p14:modId xmlns:p14="http://schemas.microsoft.com/office/powerpoint/2010/main" val="967506504"/>
              </p:ext>
            </p:extLst>
          </p:nvPr>
        </p:nvGraphicFramePr>
        <p:xfrm>
          <a:off x="2541176" y="1679510"/>
          <a:ext cx="7109647" cy="44561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10440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contenido 2"/>
          <p:cNvSpPr txBox="1">
            <a:spLocks/>
          </p:cNvSpPr>
          <p:nvPr/>
        </p:nvSpPr>
        <p:spPr>
          <a:xfrm>
            <a:off x="5047516" y="4716725"/>
            <a:ext cx="5956439" cy="772656"/>
          </a:xfrm>
          <a:prstGeom prst="rect">
            <a:avLst/>
          </a:prstGeom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SNO es una herramienta costo efectiva en la intervención medico nutricional de los pacientes.</a:t>
            </a:r>
          </a:p>
        </p:txBody>
      </p:sp>
      <p:sp>
        <p:nvSpPr>
          <p:cNvPr id="7" name="Marcador de contenido 2"/>
          <p:cNvSpPr txBox="1">
            <a:spLocks/>
          </p:cNvSpPr>
          <p:nvPr/>
        </p:nvSpPr>
        <p:spPr>
          <a:xfrm>
            <a:off x="4990428" y="2975269"/>
            <a:ext cx="6013527" cy="1062788"/>
          </a:xfrm>
          <a:prstGeom prst="rect">
            <a:avLst/>
          </a:prstGeom>
          <a:solidFill>
            <a:schemeClr val="bg1"/>
          </a:solidFill>
          <a:ln w="28575" cmpd="sng"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SNO ha demostrado efectos positivos en recuperación general de los pacientes con patologías agudas y crónicas.</a:t>
            </a:r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4990428" y="1280938"/>
            <a:ext cx="6013527" cy="1015664"/>
          </a:xfrm>
          <a:solidFill>
            <a:schemeClr val="bg1"/>
          </a:solidFill>
          <a:ln w="28575" cmpd="sng"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s-E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SNO es útil para mejorar el estado nutricional o evitar que se altere en el transcurso de diferentes situaciones clínicas.</a:t>
            </a:r>
          </a:p>
        </p:txBody>
      </p:sp>
      <p:sp>
        <p:nvSpPr>
          <p:cNvPr id="9" name="Elipse 8"/>
          <p:cNvSpPr/>
          <p:nvPr/>
        </p:nvSpPr>
        <p:spPr>
          <a:xfrm>
            <a:off x="529719" y="1501586"/>
            <a:ext cx="4042381" cy="3987794"/>
          </a:xfrm>
          <a:prstGeom prst="ellipse">
            <a:avLst/>
          </a:prstGeom>
          <a:solidFill>
            <a:srgbClr val="5F3090"/>
          </a:solidFill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Evidencia </a:t>
            </a:r>
          </a:p>
          <a:p>
            <a:pPr algn="ctr"/>
            <a:r>
              <a:rPr lang="es-ES_tradnl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clínica</a:t>
            </a:r>
          </a:p>
        </p:txBody>
      </p:sp>
    </p:spTree>
    <p:extLst>
      <p:ext uri="{BB962C8B-B14F-4D97-AF65-F5344CB8AC3E}">
        <p14:creationId xmlns:p14="http://schemas.microsoft.com/office/powerpoint/2010/main" val="1696348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  <p:bldP spid="6" grpId="0" build="p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1807096" y="411869"/>
            <a:ext cx="8418797" cy="61555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ES" sz="34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¿Qué dicen las guías internacionales?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r="6121"/>
          <a:stretch/>
        </p:blipFill>
        <p:spPr>
          <a:xfrm>
            <a:off x="1971025" y="1510333"/>
            <a:ext cx="3419138" cy="12059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1751" y="3233189"/>
            <a:ext cx="2977412" cy="12156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CuadroTexto 8"/>
          <p:cNvSpPr txBox="1"/>
          <p:nvPr/>
        </p:nvSpPr>
        <p:spPr>
          <a:xfrm>
            <a:off x="1872413" y="1126913"/>
            <a:ext cx="8086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b="1" dirty="0">
                <a:solidFill>
                  <a:srgbClr val="10253F"/>
                </a:solidFill>
              </a:rPr>
              <a:t>2006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1971025" y="2836077"/>
            <a:ext cx="1688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b="1" dirty="0">
                <a:solidFill>
                  <a:srgbClr val="10253F"/>
                </a:solidFill>
              </a:rPr>
              <a:t>2006 (2011)</a:t>
            </a:r>
          </a:p>
        </p:txBody>
      </p:sp>
      <p:grpSp>
        <p:nvGrpSpPr>
          <p:cNvPr id="12" name="Agrupar 11"/>
          <p:cNvGrpSpPr/>
          <p:nvPr/>
        </p:nvGrpSpPr>
        <p:grpSpPr>
          <a:xfrm>
            <a:off x="6170187" y="1539336"/>
            <a:ext cx="4229105" cy="2802779"/>
            <a:chOff x="390960" y="1596622"/>
            <a:chExt cx="6029239" cy="2802779"/>
          </a:xfr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grpSpPr>
        <p:pic>
          <p:nvPicPr>
            <p:cNvPr id="13" name="Imagen 12"/>
            <p:cNvPicPr>
              <a:picLocks noChangeAspect="1"/>
            </p:cNvPicPr>
            <p:nvPr/>
          </p:nvPicPr>
          <p:blipFill rotWithShape="1">
            <a:blip r:embed="rId5"/>
            <a:srcRect t="67723" b="2736"/>
            <a:stretch/>
          </p:blipFill>
          <p:spPr>
            <a:xfrm>
              <a:off x="390960" y="2880020"/>
              <a:ext cx="6029239" cy="1519381"/>
            </a:xfrm>
            <a:prstGeom prst="rect">
              <a:avLst/>
            </a:prstGeom>
          </p:spPr>
        </p:pic>
        <p:pic>
          <p:nvPicPr>
            <p:cNvPr id="14" name="Imagen 13"/>
            <p:cNvPicPr>
              <a:picLocks noChangeAspect="1"/>
            </p:cNvPicPr>
            <p:nvPr/>
          </p:nvPicPr>
          <p:blipFill rotWithShape="1">
            <a:blip r:embed="rId5"/>
            <a:srcRect b="76150"/>
            <a:stretch/>
          </p:blipFill>
          <p:spPr>
            <a:xfrm>
              <a:off x="390960" y="1596622"/>
              <a:ext cx="6029239" cy="1226705"/>
            </a:xfrm>
            <a:prstGeom prst="rect">
              <a:avLst/>
            </a:prstGeom>
          </p:spPr>
        </p:pic>
      </p:grpSp>
      <p:sp>
        <p:nvSpPr>
          <p:cNvPr id="15" name="CuadroTexto 14"/>
          <p:cNvSpPr txBox="1"/>
          <p:nvPr/>
        </p:nvSpPr>
        <p:spPr>
          <a:xfrm>
            <a:off x="6096000" y="1089977"/>
            <a:ext cx="8086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b="1" dirty="0">
                <a:solidFill>
                  <a:srgbClr val="10253F"/>
                </a:solidFill>
              </a:rPr>
              <a:t>2012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6151508" y="4443698"/>
            <a:ext cx="8066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b="1" dirty="0"/>
              <a:t>2017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F441958-611B-1E43-A17B-A28DF9E56C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015" y="4760520"/>
            <a:ext cx="5042207" cy="169127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6B8285F-A39B-3D4A-9737-E4A500C1A0E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0187" y="4743268"/>
            <a:ext cx="5536941" cy="1664701"/>
          </a:xfrm>
          <a:prstGeom prst="rect">
            <a:avLst/>
          </a:prstGeom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529EA332-883E-7C4E-A7CE-7A437FCAD83D}"/>
              </a:ext>
            </a:extLst>
          </p:cNvPr>
          <p:cNvSpPr txBox="1"/>
          <p:nvPr/>
        </p:nvSpPr>
        <p:spPr>
          <a:xfrm>
            <a:off x="626346" y="4373832"/>
            <a:ext cx="8066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b="1" dirty="0"/>
              <a:t>2016</a:t>
            </a:r>
          </a:p>
        </p:txBody>
      </p:sp>
    </p:spTree>
    <p:extLst>
      <p:ext uri="{BB962C8B-B14F-4D97-AF65-F5344CB8AC3E}">
        <p14:creationId xmlns:p14="http://schemas.microsoft.com/office/powerpoint/2010/main" val="2350802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a 2"/>
          <p:cNvGraphicFramePr/>
          <p:nvPr>
            <p:extLst>
              <p:ext uri="{D42A27DB-BD31-4B8C-83A1-F6EECF244321}">
                <p14:modId xmlns:p14="http://schemas.microsoft.com/office/powerpoint/2010/main" val="3527444520"/>
              </p:ext>
            </p:extLst>
          </p:nvPr>
        </p:nvGraphicFramePr>
        <p:xfrm>
          <a:off x="1576738" y="727787"/>
          <a:ext cx="8910870" cy="52036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99032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3005336" y="4619752"/>
            <a:ext cx="142859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sz="1000" dirty="0">
                <a:latin typeface="Arial" panose="020B0604020202020204" pitchFamily="34" charset="0"/>
                <a:cs typeface="Arial" panose="020B0604020202020204" pitchFamily="34" charset="0"/>
              </a:rPr>
              <a:t>BMJ 2014;348:g3187 </a:t>
            </a:r>
            <a:endParaRPr lang="es-ES_tradnl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65FADC7C-AF3C-0E4F-BC5E-F7B8233A6F34}"/>
              </a:ext>
            </a:extLst>
          </p:cNvPr>
          <p:cNvSpPr/>
          <p:nvPr/>
        </p:nvSpPr>
        <p:spPr>
          <a:xfrm>
            <a:off x="2706756" y="1820170"/>
            <a:ext cx="6778487" cy="264687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66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VIH</a:t>
            </a:r>
          </a:p>
        </p:txBody>
      </p:sp>
    </p:spTree>
    <p:extLst>
      <p:ext uri="{BB962C8B-B14F-4D97-AF65-F5344CB8AC3E}">
        <p14:creationId xmlns:p14="http://schemas.microsoft.com/office/powerpoint/2010/main" val="966188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5"/>
          <p:cNvSpPr>
            <a:spLocks noGrp="1"/>
          </p:cNvSpPr>
          <p:nvPr>
            <p:ph idx="1"/>
          </p:nvPr>
        </p:nvSpPr>
        <p:spPr>
          <a:xfrm>
            <a:off x="1342491" y="1686565"/>
            <a:ext cx="9201101" cy="4351338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50000"/>
              </a:lnSpc>
              <a:buClr>
                <a:srgbClr val="7030A0"/>
              </a:buClr>
              <a:buSzPct val="100000"/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Mantener y/o mejorar el estado nutricional.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00000"/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Prevenir y/o recuperar las deficiencias nutricionales específicas.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00000"/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Disminuir el deterioro funcional: fatiga muscular, postración, incapacidad funcional. 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00000"/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Mejorar la tolerancia al tratamiento antiretroviral.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00000"/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Aliviar síntomas gastrointestinales (diarrea, náusea, distensión).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100000"/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Mejorar la calidad de vida. 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SzPct val="50000"/>
              <a:buFont typeface="Wingdings" panose="05000000000000000000" pitchFamily="2" charset="2"/>
              <a:buChar char="Ø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Clr>
                <a:srgbClr val="7030A0"/>
              </a:buClr>
              <a:buSzPct val="50000"/>
              <a:buFont typeface="Wingdings" panose="05000000000000000000" pitchFamily="2" charset="2"/>
              <a:buChar char="Ø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Clr>
                <a:srgbClr val="7030A0"/>
              </a:buClr>
              <a:buSzPct val="50000"/>
              <a:buFont typeface="Wingdings" panose="05000000000000000000" pitchFamily="2" charset="2"/>
              <a:buChar char="Ø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2958132" y="0"/>
            <a:ext cx="5791421" cy="1524000"/>
          </a:xfrm>
        </p:spPr>
        <p:txBody>
          <a:bodyPr>
            <a:normAutofit/>
          </a:bodyPr>
          <a:lstStyle/>
          <a:p>
            <a:pPr algn="ctr"/>
            <a:r>
              <a:rPr lang="es-ES" sz="32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Objetivos de la intervención nutricional en VIH</a:t>
            </a:r>
          </a:p>
        </p:txBody>
      </p:sp>
      <p:sp>
        <p:nvSpPr>
          <p:cNvPr id="6" name="Rectángulo 5"/>
          <p:cNvSpPr/>
          <p:nvPr/>
        </p:nvSpPr>
        <p:spPr>
          <a:xfrm>
            <a:off x="1275367" y="6037903"/>
            <a:ext cx="6499411" cy="24622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ESPEN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Guidelines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adult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enteral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nutrition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Clinical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dirty="0" err="1">
                <a:latin typeface="Arial" panose="020B0604020202020204" pitchFamily="34" charset="0"/>
                <a:cs typeface="Arial" panose="020B0604020202020204" pitchFamily="34" charset="0"/>
              </a:rPr>
              <a:t>Nutrition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2006</a:t>
            </a:r>
          </a:p>
        </p:txBody>
      </p:sp>
    </p:spTree>
    <p:extLst>
      <p:ext uri="{BB962C8B-B14F-4D97-AF65-F5344CB8AC3E}">
        <p14:creationId xmlns:p14="http://schemas.microsoft.com/office/powerpoint/2010/main" val="146679628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612</TotalTime>
  <Words>3944</Words>
  <Application>Microsoft Macintosh PowerPoint</Application>
  <PresentationFormat>Panorámica</PresentationFormat>
  <Paragraphs>408</Paragraphs>
  <Slides>30</Slides>
  <Notes>30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Verdana</vt:lpstr>
      <vt:lpstr>Wingdings</vt:lpstr>
      <vt:lpstr>Tema de Office</vt:lpstr>
      <vt:lpstr>SUPLEMENTACIÓN</vt:lpstr>
      <vt:lpstr>Objetivos</vt:lpstr>
      <vt:lpstr>Objetivos de la Intervención Nutricional</vt:lpstr>
      <vt:lpstr>¿Por qué suplementar?</vt:lpstr>
      <vt:lpstr>Presentación de PowerPoint</vt:lpstr>
      <vt:lpstr>Presentación de PowerPoint</vt:lpstr>
      <vt:lpstr>Presentación de PowerPoint</vt:lpstr>
      <vt:lpstr>Presentación de PowerPoint</vt:lpstr>
      <vt:lpstr>Objetivos de la intervención nutricional en VIH</vt:lpstr>
      <vt:lpstr>Presentación de PowerPoint</vt:lpstr>
      <vt:lpstr>Presentación de PowerPoint</vt:lpstr>
      <vt:lpstr>Presentación de PowerPoint</vt:lpstr>
      <vt:lpstr>Presentación de PowerPoint</vt:lpstr>
      <vt:lpstr>Objetivos de la Intervención Nutricional en Cáncer</vt:lpstr>
      <vt:lpstr>Presentación de PowerPoint</vt:lpstr>
      <vt:lpstr>Presentación de PowerPoint</vt:lpstr>
      <vt:lpstr>Presentación de PowerPoint</vt:lpstr>
      <vt:lpstr>Paciente quirúrgico</vt:lpstr>
      <vt:lpstr>¿Por qué suplementar?</vt:lpstr>
      <vt:lpstr>Objetivos de la intervención nutricional en el paciente quirúrgico</vt:lpstr>
      <vt:lpstr>Presentación de PowerPoint</vt:lpstr>
      <vt:lpstr>Presentación de PowerPoint</vt:lpstr>
      <vt:lpstr>Presentación de PowerPoint</vt:lpstr>
      <vt:lpstr>Respuesta metabólica</vt:lpstr>
      <vt:lpstr>Presentación de PowerPoint</vt:lpstr>
      <vt:lpstr>Objetivos de la Intervención Nutricional en fractura de cadera</vt:lpstr>
      <vt:lpstr>Presentación de PowerPoint</vt:lpstr>
      <vt:lpstr>Presentación de PowerPoint</vt:lpstr>
      <vt:lpstr>Presentación de PowerPoint</vt:lpstr>
      <vt:lpstr>Conclusiones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Renal</dc:title>
  <dc:creator>USER</dc:creator>
  <cp:lastModifiedBy>Microsoft Office User</cp:lastModifiedBy>
  <cp:revision>85</cp:revision>
  <dcterms:created xsi:type="dcterms:W3CDTF">2019-03-12T20:23:04Z</dcterms:created>
  <dcterms:modified xsi:type="dcterms:W3CDTF">2020-10-19T19:23:43Z</dcterms:modified>
</cp:coreProperties>
</file>

<file path=docProps/thumbnail.jpeg>
</file>